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9/27/19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9/27/19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9/27/19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9/27/19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9/27/19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9/27/19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Bioconductor/Contributions/issue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7B537-6703-1C43-8DBC-583BE9F445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Single-cell</a:t>
            </a:r>
            <a:br>
              <a:rPr lang="en-US" dirty="0"/>
            </a:br>
            <a:r>
              <a:rPr lang="en-US" dirty="0"/>
              <a:t>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A7B4D6-433E-1045-8815-24526677CB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Bioconductor Developer Forum</a:t>
            </a:r>
          </a:p>
          <a:p>
            <a:r>
              <a:rPr lang="en-US" dirty="0"/>
              <a:t>August 15 2019</a:t>
            </a:r>
          </a:p>
        </p:txBody>
      </p:sp>
    </p:spTree>
    <p:extLst>
      <p:ext uri="{BB962C8B-B14F-4D97-AF65-F5344CB8AC3E}">
        <p14:creationId xmlns:p14="http://schemas.microsoft.com/office/powerpoint/2010/main" val="2149020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758B8-BC77-F440-A31E-BE28C14DF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experiments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5F726-4C0A-324E-B64E-D539DD651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52145"/>
            <a:ext cx="10178322" cy="4527447"/>
          </a:xfrm>
        </p:spPr>
        <p:txBody>
          <a:bodyPr/>
          <a:lstStyle/>
          <a:p>
            <a:pPr marL="0" indent="0">
              <a:buNone/>
            </a:pPr>
            <a:r>
              <a:rPr lang="en-US" i="1" dirty="0"/>
              <a:t>library(</a:t>
            </a:r>
            <a:r>
              <a:rPr lang="en-US" i="1" dirty="0" err="1"/>
              <a:t>scRNAseq</a:t>
            </a:r>
            <a:r>
              <a:rPr lang="en-US" i="1" dirty="0"/>
              <a:t>)</a:t>
            </a:r>
          </a:p>
          <a:p>
            <a:pPr marL="0" indent="0">
              <a:buNone/>
            </a:pPr>
            <a:r>
              <a:rPr lang="en-US" i="1" dirty="0"/>
              <a:t>SCE &lt;- </a:t>
            </a:r>
            <a:r>
              <a:rPr lang="en-US" i="1" dirty="0" err="1"/>
              <a:t>LunSpikeInData</a:t>
            </a:r>
            <a:r>
              <a:rPr lang="en-US" i="1" dirty="0"/>
              <a:t>()</a:t>
            </a:r>
          </a:p>
          <a:p>
            <a:pPr marL="0" indent="0">
              <a:buNone/>
            </a:pPr>
            <a:r>
              <a:rPr lang="en-US" i="1" dirty="0" err="1"/>
              <a:t>altExp</a:t>
            </a:r>
            <a:r>
              <a:rPr lang="en-US" i="1" dirty="0"/>
              <a:t>(SCE, “ERCC”)</a:t>
            </a:r>
          </a:p>
          <a:p>
            <a:pPr marL="0" indent="0">
              <a:buNone/>
            </a:pPr>
            <a:r>
              <a:rPr lang="en-US" i="1" dirty="0" err="1"/>
              <a:t>altExpNames</a:t>
            </a:r>
            <a:r>
              <a:rPr lang="en-US" i="1" dirty="0"/>
              <a:t>(SCE)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Assumes same set of samples in all matrices.</a:t>
            </a:r>
          </a:p>
          <a:p>
            <a:r>
              <a:rPr lang="en-US" dirty="0"/>
              <a:t>Lightweight alternative to an MAE</a:t>
            </a:r>
          </a:p>
          <a:p>
            <a:r>
              <a:rPr lang="en-US" dirty="0"/>
              <a:t>Back-compatible with existing SCE analysis code</a:t>
            </a:r>
          </a:p>
          <a:p>
            <a:r>
              <a:rPr lang="en-US" dirty="0"/>
              <a:t>Avoids confusion between feature types in the same matrix</a:t>
            </a:r>
          </a:p>
        </p:txBody>
      </p:sp>
    </p:spTree>
    <p:extLst>
      <p:ext uri="{BB962C8B-B14F-4D97-AF65-F5344CB8AC3E}">
        <p14:creationId xmlns:p14="http://schemas.microsoft.com/office/powerpoint/2010/main" val="2826288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78C9F-4F7E-3243-8174-A6A1983A7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scran</a:t>
            </a:r>
            <a:r>
              <a:rPr lang="en-US" dirty="0"/>
              <a:t> + </a:t>
            </a:r>
            <a:r>
              <a:rPr lang="en-US" dirty="0" err="1"/>
              <a:t>scater</a:t>
            </a:r>
            <a:r>
              <a:rPr lang="en-US" dirty="0"/>
              <a:t> refactoring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D7703-F24D-A940-B18E-680B0433C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78605"/>
            <a:ext cx="10178322" cy="4400988"/>
          </a:xfrm>
        </p:spPr>
        <p:txBody>
          <a:bodyPr/>
          <a:lstStyle/>
          <a:p>
            <a:r>
              <a:rPr lang="en-US" b="1" dirty="0" err="1"/>
              <a:t>scater</a:t>
            </a:r>
            <a:r>
              <a:rPr lang="en-US" b="1" dirty="0"/>
              <a:t> </a:t>
            </a:r>
            <a:r>
              <a:rPr lang="en-US" dirty="0"/>
              <a:t>is now responsive to </a:t>
            </a:r>
            <a:r>
              <a:rPr lang="en-US" i="1" dirty="0" err="1"/>
              <a:t>altExp</a:t>
            </a:r>
            <a:r>
              <a:rPr lang="en-US" i="1" dirty="0"/>
              <a:t>()</a:t>
            </a:r>
          </a:p>
          <a:p>
            <a:pPr marL="0" indent="0">
              <a:buNone/>
            </a:pPr>
            <a:r>
              <a:rPr lang="en-US" i="1" dirty="0" err="1"/>
              <a:t>plotTSNE</a:t>
            </a:r>
            <a:r>
              <a:rPr lang="en-US" i="1" dirty="0"/>
              <a:t>(SCE, </a:t>
            </a:r>
            <a:r>
              <a:rPr lang="en-US" i="1" dirty="0" err="1"/>
              <a:t>colour_by</a:t>
            </a:r>
            <a:r>
              <a:rPr lang="en-US" i="1" dirty="0"/>
              <a:t>=“SOME_ALT_FEATURE”)</a:t>
            </a:r>
          </a:p>
          <a:p>
            <a:pPr marL="0" indent="0">
              <a:buNone/>
            </a:pPr>
            <a:r>
              <a:rPr lang="en-US" i="1" dirty="0" err="1"/>
              <a:t>perCellQCMetrics</a:t>
            </a:r>
            <a:r>
              <a:rPr lang="en-US" i="1" dirty="0"/>
              <a:t>(SCE, </a:t>
            </a:r>
            <a:r>
              <a:rPr lang="en-US" i="1" dirty="0" err="1"/>
              <a:t>use.altexps</a:t>
            </a:r>
            <a:r>
              <a:rPr lang="en-US" i="1" dirty="0"/>
              <a:t>=TRUE)</a:t>
            </a:r>
          </a:p>
          <a:p>
            <a:pPr marL="0" indent="0">
              <a:buNone/>
            </a:pPr>
            <a:endParaRPr lang="en-US" i="1" dirty="0"/>
          </a:p>
          <a:p>
            <a:r>
              <a:rPr lang="en-US" b="1" dirty="0" err="1"/>
              <a:t>scran</a:t>
            </a:r>
            <a:r>
              <a:rPr lang="en-US" b="1" dirty="0"/>
              <a:t> </a:t>
            </a:r>
            <a:r>
              <a:rPr lang="en-US" dirty="0"/>
              <a:t>now uses spike-in data from </a:t>
            </a:r>
            <a:r>
              <a:rPr lang="en-US" i="1" dirty="0" err="1"/>
              <a:t>altExp</a:t>
            </a:r>
            <a:r>
              <a:rPr lang="en-US" i="1" dirty="0"/>
              <a:t>()</a:t>
            </a:r>
            <a:endParaRPr lang="en-US" dirty="0"/>
          </a:p>
          <a:p>
            <a:pPr marL="0" indent="0">
              <a:buNone/>
            </a:pPr>
            <a:r>
              <a:rPr lang="en-US" i="1" dirty="0" err="1"/>
              <a:t>modelGeneVarWithSpikes</a:t>
            </a:r>
            <a:r>
              <a:rPr lang="en-US" i="1" dirty="0"/>
              <a:t>(SCE, “ERCC”)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Functions only need </a:t>
            </a:r>
            <a:r>
              <a:rPr lang="en-US" i="1" dirty="0" err="1"/>
              <a:t>altExp</a:t>
            </a:r>
            <a:r>
              <a:rPr lang="en-US" i="1" dirty="0"/>
              <a:t>() </a:t>
            </a:r>
            <a:r>
              <a:rPr lang="en-US" dirty="0"/>
              <a:t>special behavior in certain cases.</a:t>
            </a:r>
          </a:p>
          <a:p>
            <a:r>
              <a:rPr lang="en-US" dirty="0"/>
              <a:t>Both packages follow the Golden Rule – can be used on both raw matrices and SCEs.</a:t>
            </a:r>
          </a:p>
        </p:txBody>
      </p:sp>
    </p:spTree>
    <p:extLst>
      <p:ext uri="{BB962C8B-B14F-4D97-AF65-F5344CB8AC3E}">
        <p14:creationId xmlns:p14="http://schemas.microsoft.com/office/powerpoint/2010/main" val="3280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097FC-03E8-D049-8120-0E78B087F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SingleR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5F658-FCAA-0A4A-A2DC-FF506E7BA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36971"/>
            <a:ext cx="10178322" cy="4342622"/>
          </a:xfrm>
        </p:spPr>
        <p:txBody>
          <a:bodyPr/>
          <a:lstStyle/>
          <a:p>
            <a:r>
              <a:rPr lang="en-US" dirty="0"/>
              <a:t>Automatic cell type annotation for </a:t>
            </a:r>
            <a:r>
              <a:rPr lang="en-US" dirty="0" err="1"/>
              <a:t>scRNA-seq</a:t>
            </a:r>
            <a:r>
              <a:rPr lang="en-US" dirty="0"/>
              <a:t> data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 err="1"/>
              <a:t>hpca</a:t>
            </a:r>
            <a:r>
              <a:rPr lang="en-US" i="1" dirty="0"/>
              <a:t> &lt;- </a:t>
            </a:r>
            <a:r>
              <a:rPr lang="en-US" i="1" dirty="0" err="1"/>
              <a:t>HumanPrimaryCellAtlasData</a:t>
            </a:r>
            <a:r>
              <a:rPr lang="en-US" i="1" dirty="0"/>
              <a:t>()</a:t>
            </a:r>
          </a:p>
          <a:p>
            <a:pPr marL="0" indent="0">
              <a:buNone/>
            </a:pPr>
            <a:r>
              <a:rPr lang="en-US" i="1" dirty="0"/>
              <a:t>predictions &lt;- </a:t>
            </a:r>
            <a:r>
              <a:rPr lang="en-US" i="1" dirty="0" err="1"/>
              <a:t>SingleR</a:t>
            </a:r>
            <a:r>
              <a:rPr lang="en-US" i="1" dirty="0"/>
              <a:t>(ref=</a:t>
            </a:r>
            <a:r>
              <a:rPr lang="en-US" i="1" dirty="0" err="1"/>
              <a:t>hpca</a:t>
            </a:r>
            <a:r>
              <a:rPr lang="en-US" i="1" dirty="0"/>
              <a:t>, test=</a:t>
            </a:r>
            <a:r>
              <a:rPr lang="en-US" i="1" dirty="0" err="1"/>
              <a:t>my_sce</a:t>
            </a:r>
            <a:r>
              <a:rPr lang="en-US" i="1" dirty="0"/>
              <a:t>)</a:t>
            </a:r>
          </a:p>
          <a:p>
            <a:pPr marL="0" indent="0">
              <a:buNone/>
            </a:pPr>
            <a:r>
              <a:rPr lang="en-US" i="1" dirty="0"/>
              <a:t>table(</a:t>
            </a:r>
            <a:r>
              <a:rPr lang="en-US" i="1" dirty="0" err="1"/>
              <a:t>predictions$labels</a:t>
            </a:r>
            <a:r>
              <a:rPr lang="en-US" i="1" dirty="0"/>
              <a:t>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hlinkClick r:id="rId2"/>
              </a:rPr>
              <a:t>https://github.com/Bioconductor/Contributions/issues</a:t>
            </a:r>
            <a:endParaRPr lang="en-US" dirty="0"/>
          </a:p>
          <a:p>
            <a:r>
              <a:rPr lang="en-US" dirty="0"/>
              <a:t>100k cells in 16 minutes on 1 core.</a:t>
            </a:r>
          </a:p>
          <a:p>
            <a:r>
              <a:rPr lang="en-US" dirty="0" err="1"/>
              <a:t>SingleR</a:t>
            </a:r>
            <a:r>
              <a:rPr lang="en-US" dirty="0"/>
              <a:t> team: </a:t>
            </a:r>
            <a:r>
              <a:rPr lang="en-US" dirty="0" err="1"/>
              <a:t>Dvir</a:t>
            </a:r>
            <a:r>
              <a:rPr lang="en-US" dirty="0"/>
              <a:t> </a:t>
            </a:r>
            <a:r>
              <a:rPr lang="en-US" dirty="0" err="1"/>
              <a:t>Aran</a:t>
            </a:r>
            <a:r>
              <a:rPr lang="en-US" dirty="0"/>
              <a:t>, Dan </a:t>
            </a:r>
            <a:r>
              <a:rPr lang="en-US" dirty="0" err="1"/>
              <a:t>Bunis</a:t>
            </a:r>
            <a:r>
              <a:rPr lang="en-US" dirty="0"/>
              <a:t>, Jared Andrews, </a:t>
            </a:r>
            <a:r>
              <a:rPr lang="en-US" dirty="0" err="1"/>
              <a:t>Friedereke</a:t>
            </a:r>
            <a:r>
              <a:rPr lang="en-US" dirty="0"/>
              <a:t> </a:t>
            </a:r>
            <a:r>
              <a:rPr lang="en-US" dirty="0" err="1"/>
              <a:t>Duendar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6922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E0000-F060-0946-ACDC-44954D78E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OSCA Book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A435F-800B-704B-BFCE-F6CDFB8B94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1264596"/>
            <a:ext cx="4744666" cy="559340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Most topics completed:</a:t>
            </a:r>
          </a:p>
          <a:p>
            <a:pPr lvl="1"/>
            <a:r>
              <a:rPr lang="en-US" dirty="0"/>
              <a:t>QC</a:t>
            </a:r>
          </a:p>
          <a:p>
            <a:pPr lvl="1"/>
            <a:r>
              <a:rPr lang="en-US" dirty="0"/>
              <a:t>normalization</a:t>
            </a:r>
          </a:p>
          <a:p>
            <a:pPr lvl="1"/>
            <a:r>
              <a:rPr lang="en-US" dirty="0"/>
              <a:t>feature selection</a:t>
            </a:r>
          </a:p>
          <a:p>
            <a:pPr lvl="1"/>
            <a:r>
              <a:rPr lang="en-US" dirty="0"/>
              <a:t>dimensionality reduction</a:t>
            </a:r>
          </a:p>
          <a:p>
            <a:pPr lvl="1"/>
            <a:r>
              <a:rPr lang="en-US" dirty="0"/>
              <a:t>clustering</a:t>
            </a:r>
          </a:p>
          <a:p>
            <a:pPr lvl="1"/>
            <a:r>
              <a:rPr lang="en-US" dirty="0"/>
              <a:t>marker detection</a:t>
            </a:r>
          </a:p>
          <a:p>
            <a:pPr lvl="1"/>
            <a:r>
              <a:rPr lang="en-US" dirty="0"/>
              <a:t>interactive visualization</a:t>
            </a:r>
          </a:p>
          <a:p>
            <a:pPr lvl="1"/>
            <a:r>
              <a:rPr lang="en-US" dirty="0"/>
              <a:t>doublet detection</a:t>
            </a:r>
          </a:p>
          <a:p>
            <a:r>
              <a:rPr lang="en-US" dirty="0"/>
              <a:t>In progress:</a:t>
            </a:r>
          </a:p>
          <a:p>
            <a:pPr lvl="1"/>
            <a:r>
              <a:rPr lang="en-US" dirty="0"/>
              <a:t>data integration </a:t>
            </a:r>
          </a:p>
          <a:p>
            <a:r>
              <a:rPr lang="en-US" dirty="0"/>
              <a:t>To do:</a:t>
            </a:r>
          </a:p>
          <a:p>
            <a:pPr lvl="1"/>
            <a:r>
              <a:rPr lang="en-US" dirty="0"/>
              <a:t>trajectory</a:t>
            </a:r>
          </a:p>
          <a:p>
            <a:pPr lvl="1"/>
            <a:r>
              <a:rPr lang="en-US" dirty="0"/>
              <a:t>big data</a:t>
            </a:r>
          </a:p>
          <a:p>
            <a:pPr lvl="1"/>
            <a:r>
              <a:rPr lang="en-US" dirty="0"/>
              <a:t>cell annotation</a:t>
            </a:r>
          </a:p>
          <a:p>
            <a:pPr lvl="1"/>
            <a:r>
              <a:rPr lang="en-US" dirty="0"/>
              <a:t>multi-sample analyses</a:t>
            </a:r>
          </a:p>
          <a:p>
            <a:pPr lvl="1"/>
            <a:r>
              <a:rPr lang="en-US" dirty="0"/>
              <a:t>QC plots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6184A8-3499-EB4D-8407-F0E8C98BE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44678" y="2412459"/>
            <a:ext cx="4198544" cy="99222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</a:rPr>
              <a:t>BODIES NEEDED</a:t>
            </a:r>
          </a:p>
        </p:txBody>
      </p:sp>
    </p:spTree>
    <p:extLst>
      <p:ext uri="{BB962C8B-B14F-4D97-AF65-F5344CB8AC3E}">
        <p14:creationId xmlns:p14="http://schemas.microsoft.com/office/powerpoint/2010/main" val="386738423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18</TotalTime>
  <Words>240</Words>
  <Application>Microsoft Macintosh PowerPoint</Application>
  <PresentationFormat>Widescreen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Impact</vt:lpstr>
      <vt:lpstr>Badge</vt:lpstr>
      <vt:lpstr>Single-cell updates</vt:lpstr>
      <vt:lpstr>Alternative experiments</vt:lpstr>
      <vt:lpstr>scran + scater refactoring</vt:lpstr>
      <vt:lpstr>SingleR</vt:lpstr>
      <vt:lpstr>OSCA Book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Single-cell updates</dc:title>
  <dc:creator>Microsoft Office User</dc:creator>
  <cp:lastModifiedBy>Kayla Morrell</cp:lastModifiedBy>
  <cp:revision>2</cp:revision>
  <dcterms:created xsi:type="dcterms:W3CDTF">2019-08-15T15:33:02Z</dcterms:created>
  <dcterms:modified xsi:type="dcterms:W3CDTF">2019-09-27T12:02:56Z</dcterms:modified>
</cp:coreProperties>
</file>