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buChar char="●"/>
              <a:defRPr/>
            </a:lvl1pPr>
            <a:lvl2pPr lvl="1" algn="ctr">
              <a:spcBef>
                <a:spcPts val="0"/>
              </a:spcBef>
              <a:buChar char="○"/>
              <a:defRPr/>
            </a:lvl2pPr>
            <a:lvl3pPr lvl="2" algn="ctr">
              <a:spcBef>
                <a:spcPts val="0"/>
              </a:spcBef>
              <a:buChar char="■"/>
              <a:defRPr/>
            </a:lvl3pPr>
            <a:lvl4pPr lvl="3" algn="ctr">
              <a:spcBef>
                <a:spcPts val="0"/>
              </a:spcBef>
              <a:buChar char="●"/>
              <a:defRPr/>
            </a:lvl4pPr>
            <a:lvl5pPr lvl="4" algn="ctr">
              <a:spcBef>
                <a:spcPts val="0"/>
              </a:spcBef>
              <a:buChar char="○"/>
              <a:defRPr/>
            </a:lvl5pPr>
            <a:lvl6pPr lvl="5" algn="ctr">
              <a:spcBef>
                <a:spcPts val="0"/>
              </a:spcBef>
              <a:buChar char="■"/>
              <a:defRPr/>
            </a:lvl6pPr>
            <a:lvl7pPr lvl="6" algn="ctr">
              <a:spcBef>
                <a:spcPts val="0"/>
              </a:spcBef>
              <a:buChar char="●"/>
              <a:defRPr/>
            </a:lvl7pPr>
            <a:lvl8pPr lvl="7" algn="ctr">
              <a:spcBef>
                <a:spcPts val="0"/>
              </a:spcBef>
              <a:buChar char="○"/>
              <a:defRPr/>
            </a:lvl8pPr>
            <a:lvl9pPr lvl="8" algn="ctr">
              <a:spcBef>
                <a:spcPts val="0"/>
              </a:spcBef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buChar char="●"/>
              <a:defRPr sz="1400"/>
            </a:lvl1pPr>
            <a:lvl2pPr lvl="1">
              <a:spcBef>
                <a:spcPts val="0"/>
              </a:spcBef>
              <a:buSzPct val="100000"/>
              <a:buChar char="○"/>
              <a:defRPr sz="1200"/>
            </a:lvl2pPr>
            <a:lvl3pPr lvl="2">
              <a:spcBef>
                <a:spcPts val="0"/>
              </a:spcBef>
              <a:buSzPct val="100000"/>
              <a:buChar char="■"/>
              <a:defRPr sz="1200"/>
            </a:lvl3pPr>
            <a:lvl4pPr lvl="3">
              <a:spcBef>
                <a:spcPts val="0"/>
              </a:spcBef>
              <a:buSzPct val="100000"/>
              <a:buChar char="●"/>
              <a:defRPr sz="1200"/>
            </a:lvl4pPr>
            <a:lvl5pPr lvl="4">
              <a:spcBef>
                <a:spcPts val="0"/>
              </a:spcBef>
              <a:buSzPct val="100000"/>
              <a:buChar char="○"/>
              <a:defRPr sz="1200"/>
            </a:lvl5pPr>
            <a:lvl6pPr lvl="5">
              <a:spcBef>
                <a:spcPts val="0"/>
              </a:spcBef>
              <a:buSzPct val="100000"/>
              <a:buChar char="■"/>
              <a:defRPr sz="1200"/>
            </a:lvl6pPr>
            <a:lvl7pPr lvl="6">
              <a:spcBef>
                <a:spcPts val="0"/>
              </a:spcBef>
              <a:buSzPct val="100000"/>
              <a:buChar char="●"/>
              <a:defRPr sz="1200"/>
            </a:lvl7pPr>
            <a:lvl8pPr lvl="7">
              <a:spcBef>
                <a:spcPts val="0"/>
              </a:spcBef>
              <a:buSzPct val="100000"/>
              <a:buChar char="○"/>
              <a:defRPr sz="1200"/>
            </a:lvl8pPr>
            <a:lvl9pPr lvl="8">
              <a:spcBef>
                <a:spcPts val="0"/>
              </a:spcBef>
              <a:buSzPct val="1000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buChar char="●"/>
              <a:defRPr sz="1400"/>
            </a:lvl1pPr>
            <a:lvl2pPr lvl="1">
              <a:spcBef>
                <a:spcPts val="0"/>
              </a:spcBef>
              <a:buSzPct val="100000"/>
              <a:buChar char="○"/>
              <a:defRPr sz="1200"/>
            </a:lvl2pPr>
            <a:lvl3pPr lvl="2">
              <a:spcBef>
                <a:spcPts val="0"/>
              </a:spcBef>
              <a:buSzPct val="100000"/>
              <a:buChar char="■"/>
              <a:defRPr sz="1200"/>
            </a:lvl3pPr>
            <a:lvl4pPr lvl="3">
              <a:spcBef>
                <a:spcPts val="0"/>
              </a:spcBef>
              <a:buSzPct val="100000"/>
              <a:buChar char="●"/>
              <a:defRPr sz="1200"/>
            </a:lvl4pPr>
            <a:lvl5pPr lvl="4">
              <a:spcBef>
                <a:spcPts val="0"/>
              </a:spcBef>
              <a:buSzPct val="100000"/>
              <a:buChar char="○"/>
              <a:defRPr sz="1200"/>
            </a:lvl5pPr>
            <a:lvl6pPr lvl="5">
              <a:spcBef>
                <a:spcPts val="0"/>
              </a:spcBef>
              <a:buSzPct val="100000"/>
              <a:buChar char="■"/>
              <a:defRPr sz="1200"/>
            </a:lvl6pPr>
            <a:lvl7pPr lvl="6">
              <a:spcBef>
                <a:spcPts val="0"/>
              </a:spcBef>
              <a:buSzPct val="100000"/>
              <a:buChar char="●"/>
              <a:defRPr sz="1200"/>
            </a:lvl7pPr>
            <a:lvl8pPr lvl="7">
              <a:spcBef>
                <a:spcPts val="0"/>
              </a:spcBef>
              <a:buSzPct val="100000"/>
              <a:buChar char="○"/>
              <a:defRPr sz="1200"/>
            </a:lvl8pPr>
            <a:lvl9pPr lvl="8">
              <a:spcBef>
                <a:spcPts val="0"/>
              </a:spcBef>
              <a:buSzPct val="1000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buChar char="●"/>
              <a:defRPr sz="1200"/>
            </a:lvl1pPr>
            <a:lvl2pPr lvl="1">
              <a:spcBef>
                <a:spcPts val="0"/>
              </a:spcBef>
              <a:buSzPct val="100000"/>
              <a:buChar char="○"/>
              <a:defRPr sz="1200"/>
            </a:lvl2pPr>
            <a:lvl3pPr lvl="2">
              <a:spcBef>
                <a:spcPts val="0"/>
              </a:spcBef>
              <a:buSzPct val="100000"/>
              <a:buChar char="■"/>
              <a:defRPr sz="1200"/>
            </a:lvl3pPr>
            <a:lvl4pPr lvl="3">
              <a:spcBef>
                <a:spcPts val="0"/>
              </a:spcBef>
              <a:buSzPct val="100000"/>
              <a:buChar char="●"/>
              <a:defRPr sz="1200"/>
            </a:lvl4pPr>
            <a:lvl5pPr lvl="4">
              <a:spcBef>
                <a:spcPts val="0"/>
              </a:spcBef>
              <a:buSzPct val="100000"/>
              <a:buChar char="○"/>
              <a:defRPr sz="1200"/>
            </a:lvl5pPr>
            <a:lvl6pPr lvl="5">
              <a:spcBef>
                <a:spcPts val="0"/>
              </a:spcBef>
              <a:buSzPct val="100000"/>
              <a:buChar char="■"/>
              <a:defRPr sz="1200"/>
            </a:lvl6pPr>
            <a:lvl7pPr lvl="6">
              <a:spcBef>
                <a:spcPts val="0"/>
              </a:spcBef>
              <a:buSzPct val="100000"/>
              <a:buChar char="●"/>
              <a:defRPr sz="1200"/>
            </a:lvl7pPr>
            <a:lvl8pPr lvl="7">
              <a:spcBef>
                <a:spcPts val="0"/>
              </a:spcBef>
              <a:buSzPct val="100000"/>
              <a:buChar char="○"/>
              <a:defRPr sz="1200"/>
            </a:lvl8pPr>
            <a:lvl9pPr lvl="8">
              <a:spcBef>
                <a:spcPts val="0"/>
              </a:spcBef>
              <a:buSzPct val="1000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●"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CE5CD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5" Type="http://schemas.openxmlformats.org/officeDocument/2006/relationships/image" Target="../media/image7.png"/><Relationship Id="rId6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Relationship Id="rId4" Type="http://schemas.openxmlformats.org/officeDocument/2006/relationships/image" Target="../media/image2.png"/><Relationship Id="rId5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000">
                <a:solidFill>
                  <a:srgbClr val="666666"/>
                </a:solidFill>
              </a:rPr>
              <a:t>TCGAbiolinks, Elmer &amp; FunciVAR: </a:t>
            </a:r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>
                <a:solidFill>
                  <a:srgbClr val="666666"/>
                </a:solidFill>
              </a:rPr>
              <a:t>Tools for analysis and interpretation of the cancer genome</a:t>
            </a:r>
          </a:p>
        </p:txBody>
      </p:sp>
      <p:sp>
        <p:nvSpPr>
          <p:cNvPr id="56" name="Shape 56"/>
          <p:cNvSpPr txBox="1"/>
          <p:nvPr/>
        </p:nvSpPr>
        <p:spPr>
          <a:xfrm>
            <a:off x="2051350" y="3827325"/>
            <a:ext cx="4760400" cy="3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666666"/>
                </a:solidFill>
              </a:rPr>
              <a:t>Bioinformatics and Functional Genomics 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666666"/>
                </a:solidFill>
              </a:rPr>
              <a:t>Benjamin Berman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666666"/>
                </a:solidFill>
              </a:rPr>
              <a:t>Dennis Hazelett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666666"/>
              </a:solidFill>
            </a:endParaRPr>
          </a:p>
        </p:txBody>
      </p:sp>
      <p:pic>
        <p:nvPicPr>
          <p:cNvPr id="57" name="Shape 5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58347" y="3861634"/>
            <a:ext cx="2019625" cy="3090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666666"/>
                </a:solidFill>
              </a:rPr>
              <a:t>A complete framework for epigenomics analysis</a:t>
            </a:r>
          </a:p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311700" y="1152475"/>
            <a:ext cx="22467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GDC data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Germline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Somatic tissue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Disease samples</a:t>
            </a:r>
          </a:p>
        </p:txBody>
      </p:sp>
      <p:pic>
        <p:nvPicPr>
          <p:cNvPr id="64" name="Shape 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00374" y="1750962"/>
            <a:ext cx="1529599" cy="1016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Shape 6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49473" y="4518298"/>
            <a:ext cx="3296249" cy="377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Shape 6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866012" y="3584037"/>
            <a:ext cx="1779701" cy="749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Shape 6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502725" y="1017719"/>
            <a:ext cx="2506271" cy="5727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Shape 68"/>
          <p:cNvSpPr txBox="1"/>
          <p:nvPr/>
        </p:nvSpPr>
        <p:spPr>
          <a:xfrm>
            <a:off x="6866025" y="1750950"/>
            <a:ext cx="1065900" cy="3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600">
                <a:solidFill>
                  <a:srgbClr val="666666"/>
                </a:solidFill>
              </a:rPr>
              <a:t>ELMER</a:t>
            </a:r>
          </a:p>
        </p:txBody>
      </p:sp>
      <p:sp>
        <p:nvSpPr>
          <p:cNvPr id="69" name="Shape 69"/>
          <p:cNvSpPr txBox="1"/>
          <p:nvPr/>
        </p:nvSpPr>
        <p:spPr>
          <a:xfrm>
            <a:off x="7135800" y="2927800"/>
            <a:ext cx="1665300" cy="3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" sz="2400">
                <a:solidFill>
                  <a:srgbClr val="666666"/>
                </a:solidFill>
              </a:rPr>
              <a:t>FunciVAR</a:t>
            </a:r>
          </a:p>
        </p:txBody>
      </p:sp>
      <p:sp>
        <p:nvSpPr>
          <p:cNvPr id="70" name="Shape 70"/>
          <p:cNvSpPr txBox="1"/>
          <p:nvPr/>
        </p:nvSpPr>
        <p:spPr>
          <a:xfrm>
            <a:off x="7036000" y="1017725"/>
            <a:ext cx="1593900" cy="5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700">
                <a:solidFill>
                  <a:srgbClr val="666666"/>
                </a:solidFill>
              </a:rPr>
              <a:t>TCGAbiolinks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666666"/>
                </a:solidFill>
              </a:rPr>
              <a:t>Workshop 1: Tiago Silva (July 28th 1:00-2:45)</a:t>
            </a:r>
          </a:p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“Integrative analysis with TCGAbiolinks and ELMER”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Search and download Methylation experiments → Summarized Exp object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TCGABiolinks GUI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Identify DNA methylation changes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Correlate methylation with gene expression</a:t>
            </a:r>
          </a:p>
          <a:p>
            <a:pPr indent="-228600" lvl="0" marL="457200">
              <a:spcBef>
                <a:spcPts val="0"/>
              </a:spcBef>
            </a:pPr>
            <a:r>
              <a:rPr lang="en"/>
              <a:t>Upstream TF networks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666666"/>
                </a:solidFill>
              </a:rPr>
              <a:t>Workshop 2: Simon Coetzee (Date-Time)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“</a:t>
            </a:r>
            <a:r>
              <a:rPr lang="en"/>
              <a:t>Variant Annotation with FunciVAR, StateHub and MotifBreakR”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Annotation and enrichment analysis with FunciVAR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TF disruption</a:t>
            </a:r>
          </a:p>
          <a:p>
            <a:pPr indent="-228600" lvl="0" marL="457200">
              <a:spcBef>
                <a:spcPts val="0"/>
              </a:spcBef>
            </a:pPr>
            <a:r>
              <a:rPr lang="en"/>
              <a:t>Chromatin states</a:t>
            </a:r>
          </a:p>
        </p:txBody>
      </p:sp>
      <p:pic>
        <p:nvPicPr>
          <p:cNvPr id="83" name="Shape 8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2274" y="2738949"/>
            <a:ext cx="3030875" cy="18457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Shape 8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729073" y="2271524"/>
            <a:ext cx="1734900" cy="231322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Shape 8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850475" y="2287400"/>
            <a:ext cx="2746750" cy="22814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