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5143500" cx="9144000"/>
  <p:notesSz cx="6858000" cy="9144000"/>
  <p:embeddedFontLst>
    <p:embeddedFont>
      <p:font typeface="Roboto Mono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RobotoMono-bold.fntdata"/><Relationship Id="rId16" Type="http://schemas.openxmlformats.org/officeDocument/2006/relationships/font" Target="fonts/RobotoMono-regular.fntdata"/><Relationship Id="rId5" Type="http://schemas.openxmlformats.org/officeDocument/2006/relationships/slide" Target="slides/slide1.xml"/><Relationship Id="rId19" Type="http://schemas.openxmlformats.org/officeDocument/2006/relationships/font" Target="fonts/RobotoMono-boldItalic.fntdata"/><Relationship Id="rId6" Type="http://schemas.openxmlformats.org/officeDocument/2006/relationships/slide" Target="slides/slide2.xml"/><Relationship Id="rId18" Type="http://schemas.openxmlformats.org/officeDocument/2006/relationships/font" Target="fonts/RobotoMono-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har char="●"/>
              <a:defRPr sz="1100"/>
            </a:lvl1pPr>
            <a:lvl2pPr lvl="1">
              <a:spcBef>
                <a:spcPts val="0"/>
              </a:spcBef>
              <a:buChar char="○"/>
              <a:defRPr sz="1100"/>
            </a:lvl2pPr>
            <a:lvl3pPr lvl="2">
              <a:spcBef>
                <a:spcPts val="0"/>
              </a:spcBef>
              <a:buChar char="■"/>
              <a:defRPr sz="1100"/>
            </a:lvl3pPr>
            <a:lvl4pPr lvl="3">
              <a:spcBef>
                <a:spcPts val="0"/>
              </a:spcBef>
              <a:buChar char="●"/>
              <a:defRPr sz="1100"/>
            </a:lvl4pPr>
            <a:lvl5pPr lvl="4">
              <a:spcBef>
                <a:spcPts val="0"/>
              </a:spcBef>
              <a:buChar char="○"/>
              <a:defRPr sz="1100"/>
            </a:lvl5pPr>
            <a:lvl6pPr lvl="5">
              <a:spcBef>
                <a:spcPts val="0"/>
              </a:spcBef>
              <a:buChar char="■"/>
              <a:defRPr sz="1100"/>
            </a:lvl6pPr>
            <a:lvl7pPr lvl="6">
              <a:spcBef>
                <a:spcPts val="0"/>
              </a:spcBef>
              <a:buChar char="●"/>
              <a:defRPr sz="1100"/>
            </a:lvl7pPr>
            <a:lvl8pPr lvl="7">
              <a:spcBef>
                <a:spcPts val="0"/>
              </a:spcBef>
              <a:buChar char="○"/>
              <a:defRPr sz="1100"/>
            </a:lvl8pPr>
            <a:lvl9pPr lvl="8">
              <a:spcBef>
                <a:spcPts val="0"/>
              </a:spcBef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Shape 11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rtl="0" algn="ctr">
              <a:spcBef>
                <a:spcPts val="0"/>
              </a:spcBef>
              <a:buSzPct val="100000"/>
              <a:defRPr sz="5200"/>
            </a:lvl1pPr>
            <a:lvl2pPr lvl="1" rtl="0" algn="ctr">
              <a:spcBef>
                <a:spcPts val="0"/>
              </a:spcBef>
              <a:buSzPct val="100000"/>
              <a:defRPr sz="5200"/>
            </a:lvl2pPr>
            <a:lvl3pPr lvl="2" rtl="0" algn="ctr">
              <a:spcBef>
                <a:spcPts val="0"/>
              </a:spcBef>
              <a:buSzPct val="100000"/>
              <a:defRPr sz="5200"/>
            </a:lvl3pPr>
            <a:lvl4pPr lvl="3" rtl="0" algn="ctr">
              <a:spcBef>
                <a:spcPts val="0"/>
              </a:spcBef>
              <a:buSzPct val="100000"/>
              <a:defRPr sz="5200"/>
            </a:lvl4pPr>
            <a:lvl5pPr lvl="4" rtl="0" algn="ctr">
              <a:spcBef>
                <a:spcPts val="0"/>
              </a:spcBef>
              <a:buSzPct val="100000"/>
              <a:defRPr sz="5200"/>
            </a:lvl5pPr>
            <a:lvl6pPr lvl="5" rtl="0" algn="ctr">
              <a:spcBef>
                <a:spcPts val="0"/>
              </a:spcBef>
              <a:buSzPct val="100000"/>
              <a:defRPr sz="5200"/>
            </a:lvl6pPr>
            <a:lvl7pPr lvl="6" rtl="0" algn="ctr">
              <a:spcBef>
                <a:spcPts val="0"/>
              </a:spcBef>
              <a:buSzPct val="100000"/>
              <a:defRPr sz="5200"/>
            </a:lvl7pPr>
            <a:lvl8pPr lvl="7" rtl="0" algn="ctr">
              <a:spcBef>
                <a:spcPts val="0"/>
              </a:spcBef>
              <a:buSzPct val="100000"/>
              <a:defRPr sz="5200"/>
            </a:lvl8pPr>
            <a:lvl9pPr lvl="8" rtl="0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rtl="0" algn="ctr">
              <a:spcBef>
                <a:spcPts val="0"/>
              </a:spcBef>
              <a:buSzPct val="100000"/>
              <a:defRPr sz="12000"/>
            </a:lvl1pPr>
            <a:lvl2pPr lvl="1" rtl="0" algn="ctr">
              <a:spcBef>
                <a:spcPts val="0"/>
              </a:spcBef>
              <a:buSzPct val="100000"/>
              <a:defRPr sz="12000"/>
            </a:lvl2pPr>
            <a:lvl3pPr lvl="2" rtl="0" algn="ctr">
              <a:spcBef>
                <a:spcPts val="0"/>
              </a:spcBef>
              <a:buSzPct val="100000"/>
              <a:defRPr sz="12000"/>
            </a:lvl3pPr>
            <a:lvl4pPr lvl="3" rtl="0" algn="ctr">
              <a:spcBef>
                <a:spcPts val="0"/>
              </a:spcBef>
              <a:buSzPct val="100000"/>
              <a:defRPr sz="12000"/>
            </a:lvl4pPr>
            <a:lvl5pPr lvl="4" rtl="0" algn="ctr">
              <a:spcBef>
                <a:spcPts val="0"/>
              </a:spcBef>
              <a:buSzPct val="100000"/>
              <a:defRPr sz="12000"/>
            </a:lvl5pPr>
            <a:lvl6pPr lvl="5" rtl="0" algn="ctr">
              <a:spcBef>
                <a:spcPts val="0"/>
              </a:spcBef>
              <a:buSzPct val="100000"/>
              <a:defRPr sz="12000"/>
            </a:lvl6pPr>
            <a:lvl7pPr lvl="6" rtl="0" algn="ctr">
              <a:spcBef>
                <a:spcPts val="0"/>
              </a:spcBef>
              <a:buSzPct val="100000"/>
              <a:defRPr sz="12000"/>
            </a:lvl7pPr>
            <a:lvl8pPr lvl="7" rtl="0" algn="ctr">
              <a:spcBef>
                <a:spcPts val="0"/>
              </a:spcBef>
              <a:buSzPct val="100000"/>
              <a:defRPr sz="12000"/>
            </a:lvl8pPr>
            <a:lvl9pPr lvl="8" rtl="0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 algn="ctr">
              <a:spcBef>
                <a:spcPts val="0"/>
              </a:spcBef>
              <a:buChar char="●"/>
              <a:defRPr/>
            </a:lvl1pPr>
            <a:lvl2pPr lvl="1" rtl="0" algn="ctr">
              <a:spcBef>
                <a:spcPts val="0"/>
              </a:spcBef>
              <a:buChar char="○"/>
              <a:defRPr/>
            </a:lvl2pPr>
            <a:lvl3pPr lvl="2" rtl="0" algn="ctr">
              <a:spcBef>
                <a:spcPts val="0"/>
              </a:spcBef>
              <a:buChar char="■"/>
              <a:defRPr/>
            </a:lvl3pPr>
            <a:lvl4pPr lvl="3" rtl="0" algn="ctr">
              <a:spcBef>
                <a:spcPts val="0"/>
              </a:spcBef>
              <a:buChar char="●"/>
              <a:defRPr/>
            </a:lvl4pPr>
            <a:lvl5pPr lvl="4" rtl="0" algn="ctr">
              <a:spcBef>
                <a:spcPts val="0"/>
              </a:spcBef>
              <a:buChar char="○"/>
              <a:defRPr/>
            </a:lvl5pPr>
            <a:lvl6pPr lvl="5" rtl="0" algn="ctr">
              <a:spcBef>
                <a:spcPts val="0"/>
              </a:spcBef>
              <a:buChar char="■"/>
              <a:defRPr/>
            </a:lvl6pPr>
            <a:lvl7pPr lvl="6" rtl="0" algn="ctr">
              <a:spcBef>
                <a:spcPts val="0"/>
              </a:spcBef>
              <a:buChar char="●"/>
              <a:defRPr/>
            </a:lvl7pPr>
            <a:lvl8pPr lvl="7" rtl="0" algn="ctr">
              <a:spcBef>
                <a:spcPts val="0"/>
              </a:spcBef>
              <a:buChar char="○"/>
              <a:defRPr/>
            </a:lvl8pPr>
            <a:lvl9pPr lvl="8" rtl="0" algn="ctr">
              <a:spcBef>
                <a:spcPts val="0"/>
              </a:spcBef>
              <a:buChar char="■"/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buSzPct val="100000"/>
              <a:defRPr sz="3600"/>
            </a:lvl1pPr>
            <a:lvl2pPr lvl="1" rtl="0" algn="ctr">
              <a:spcBef>
                <a:spcPts val="0"/>
              </a:spcBef>
              <a:buSzPct val="100000"/>
              <a:defRPr sz="3600"/>
            </a:lvl2pPr>
            <a:lvl3pPr lvl="2" rtl="0" algn="ctr">
              <a:spcBef>
                <a:spcPts val="0"/>
              </a:spcBef>
              <a:buSzPct val="100000"/>
              <a:defRPr sz="3600"/>
            </a:lvl3pPr>
            <a:lvl4pPr lvl="3" rtl="0" algn="ctr">
              <a:spcBef>
                <a:spcPts val="0"/>
              </a:spcBef>
              <a:buSzPct val="100000"/>
              <a:defRPr sz="3600"/>
            </a:lvl4pPr>
            <a:lvl5pPr lvl="4" rtl="0" algn="ctr">
              <a:spcBef>
                <a:spcPts val="0"/>
              </a:spcBef>
              <a:buSzPct val="100000"/>
              <a:defRPr sz="3600"/>
            </a:lvl5pPr>
            <a:lvl6pPr lvl="5" rtl="0" algn="ctr">
              <a:spcBef>
                <a:spcPts val="0"/>
              </a:spcBef>
              <a:buSzPct val="100000"/>
              <a:defRPr sz="3600"/>
            </a:lvl6pPr>
            <a:lvl7pPr lvl="6" rtl="0" algn="ctr">
              <a:spcBef>
                <a:spcPts val="0"/>
              </a:spcBef>
              <a:buSzPct val="100000"/>
              <a:defRPr sz="3600"/>
            </a:lvl7pPr>
            <a:lvl8pPr lvl="7" rtl="0" algn="ctr">
              <a:spcBef>
                <a:spcPts val="0"/>
              </a:spcBef>
              <a:buSzPct val="100000"/>
              <a:defRPr sz="3600"/>
            </a:lvl8pPr>
            <a:lvl9pPr lvl="8" rtl="0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buChar char="●"/>
              <a:defRPr/>
            </a:lvl1pPr>
            <a:lvl2pPr lvl="1" rtl="0">
              <a:spcBef>
                <a:spcPts val="0"/>
              </a:spcBef>
              <a:buChar char="○"/>
              <a:defRPr/>
            </a:lvl2pPr>
            <a:lvl3pPr lvl="2" rtl="0">
              <a:spcBef>
                <a:spcPts val="0"/>
              </a:spcBef>
              <a:buChar char="■"/>
              <a:defRPr/>
            </a:lvl3pPr>
            <a:lvl4pPr lvl="3" rtl="0">
              <a:spcBef>
                <a:spcPts val="0"/>
              </a:spcBef>
              <a:buChar char="●"/>
              <a:defRPr/>
            </a:lvl4pPr>
            <a:lvl5pPr lvl="4" rtl="0">
              <a:spcBef>
                <a:spcPts val="0"/>
              </a:spcBef>
              <a:buChar char="○"/>
              <a:defRPr/>
            </a:lvl5pPr>
            <a:lvl6pPr lvl="5" rtl="0">
              <a:spcBef>
                <a:spcPts val="0"/>
              </a:spcBef>
              <a:buChar char="■"/>
              <a:defRPr/>
            </a:lvl6pPr>
            <a:lvl7pPr lvl="6" rtl="0">
              <a:spcBef>
                <a:spcPts val="0"/>
              </a:spcBef>
              <a:buChar char="●"/>
              <a:defRPr/>
            </a:lvl7pPr>
            <a:lvl8pPr lvl="7" rtl="0">
              <a:spcBef>
                <a:spcPts val="0"/>
              </a:spcBef>
              <a:buChar char="○"/>
              <a:defRPr/>
            </a:lvl8pPr>
            <a:lvl9pPr lvl="8" rtl="0">
              <a:spcBef>
                <a:spcPts val="0"/>
              </a:spcBef>
              <a:buChar char="■"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buSzPct val="100000"/>
              <a:buChar char="●"/>
              <a:defRPr sz="1400"/>
            </a:lvl1pPr>
            <a:lvl2pPr lvl="1" rtl="0">
              <a:spcBef>
                <a:spcPts val="0"/>
              </a:spcBef>
              <a:buSzPct val="100000"/>
              <a:buChar char="○"/>
              <a:defRPr sz="1200"/>
            </a:lvl2pPr>
            <a:lvl3pPr lvl="2" rtl="0">
              <a:spcBef>
                <a:spcPts val="0"/>
              </a:spcBef>
              <a:buSzPct val="100000"/>
              <a:buChar char="■"/>
              <a:defRPr sz="1200"/>
            </a:lvl3pPr>
            <a:lvl4pPr lvl="3" rtl="0">
              <a:spcBef>
                <a:spcPts val="0"/>
              </a:spcBef>
              <a:buSzPct val="100000"/>
              <a:buChar char="●"/>
              <a:defRPr sz="1200"/>
            </a:lvl4pPr>
            <a:lvl5pPr lvl="4" rtl="0">
              <a:spcBef>
                <a:spcPts val="0"/>
              </a:spcBef>
              <a:buSzPct val="100000"/>
              <a:buChar char="○"/>
              <a:defRPr sz="1200"/>
            </a:lvl5pPr>
            <a:lvl6pPr lvl="5" rtl="0">
              <a:spcBef>
                <a:spcPts val="0"/>
              </a:spcBef>
              <a:buSzPct val="100000"/>
              <a:buChar char="■"/>
              <a:defRPr sz="1200"/>
            </a:lvl6pPr>
            <a:lvl7pPr lvl="6" rtl="0">
              <a:spcBef>
                <a:spcPts val="0"/>
              </a:spcBef>
              <a:buSzPct val="100000"/>
              <a:buChar char="●"/>
              <a:defRPr sz="1200"/>
            </a:lvl7pPr>
            <a:lvl8pPr lvl="7" rtl="0">
              <a:spcBef>
                <a:spcPts val="0"/>
              </a:spcBef>
              <a:buSzPct val="100000"/>
              <a:buChar char="○"/>
              <a:defRPr sz="1200"/>
            </a:lvl8pPr>
            <a:lvl9pPr lvl="8" rtl="0">
              <a:spcBef>
                <a:spcPts val="0"/>
              </a:spcBef>
              <a:buSzPct val="100000"/>
              <a:buChar char="■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buSzPct val="100000"/>
              <a:buChar char="●"/>
              <a:defRPr sz="1400"/>
            </a:lvl1pPr>
            <a:lvl2pPr lvl="1" rtl="0">
              <a:spcBef>
                <a:spcPts val="0"/>
              </a:spcBef>
              <a:buSzPct val="100000"/>
              <a:buChar char="○"/>
              <a:defRPr sz="1200"/>
            </a:lvl2pPr>
            <a:lvl3pPr lvl="2" rtl="0">
              <a:spcBef>
                <a:spcPts val="0"/>
              </a:spcBef>
              <a:buSzPct val="100000"/>
              <a:buChar char="■"/>
              <a:defRPr sz="1200"/>
            </a:lvl3pPr>
            <a:lvl4pPr lvl="3" rtl="0">
              <a:spcBef>
                <a:spcPts val="0"/>
              </a:spcBef>
              <a:buSzPct val="100000"/>
              <a:buChar char="●"/>
              <a:defRPr sz="1200"/>
            </a:lvl4pPr>
            <a:lvl5pPr lvl="4" rtl="0">
              <a:spcBef>
                <a:spcPts val="0"/>
              </a:spcBef>
              <a:buSzPct val="100000"/>
              <a:buChar char="○"/>
              <a:defRPr sz="1200"/>
            </a:lvl5pPr>
            <a:lvl6pPr lvl="5" rtl="0">
              <a:spcBef>
                <a:spcPts val="0"/>
              </a:spcBef>
              <a:buSzPct val="100000"/>
              <a:buChar char="■"/>
              <a:defRPr sz="1200"/>
            </a:lvl6pPr>
            <a:lvl7pPr lvl="6" rtl="0">
              <a:spcBef>
                <a:spcPts val="0"/>
              </a:spcBef>
              <a:buSzPct val="100000"/>
              <a:buChar char="●"/>
              <a:defRPr sz="1200"/>
            </a:lvl7pPr>
            <a:lvl8pPr lvl="7" rtl="0">
              <a:spcBef>
                <a:spcPts val="0"/>
              </a:spcBef>
              <a:buSzPct val="100000"/>
              <a:buChar char="○"/>
              <a:defRPr sz="1200"/>
            </a:lvl8pPr>
            <a:lvl9pPr lvl="8" rtl="0">
              <a:spcBef>
                <a:spcPts val="0"/>
              </a:spcBef>
              <a:buSzPct val="100000"/>
              <a:buChar char="■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buSzPct val="100000"/>
              <a:defRPr sz="2400"/>
            </a:lvl1pPr>
            <a:lvl2pPr lvl="1" rtl="0">
              <a:spcBef>
                <a:spcPts val="0"/>
              </a:spcBef>
              <a:buSzPct val="100000"/>
              <a:defRPr sz="2400"/>
            </a:lvl2pPr>
            <a:lvl3pPr lvl="2" rtl="0">
              <a:spcBef>
                <a:spcPts val="0"/>
              </a:spcBef>
              <a:buSzPct val="100000"/>
              <a:defRPr sz="2400"/>
            </a:lvl3pPr>
            <a:lvl4pPr lvl="3" rtl="0">
              <a:spcBef>
                <a:spcPts val="0"/>
              </a:spcBef>
              <a:buSzPct val="100000"/>
              <a:defRPr sz="2400"/>
            </a:lvl4pPr>
            <a:lvl5pPr lvl="4" rtl="0">
              <a:spcBef>
                <a:spcPts val="0"/>
              </a:spcBef>
              <a:buSzPct val="100000"/>
              <a:defRPr sz="2400"/>
            </a:lvl5pPr>
            <a:lvl6pPr lvl="5" rtl="0">
              <a:spcBef>
                <a:spcPts val="0"/>
              </a:spcBef>
              <a:buSzPct val="100000"/>
              <a:defRPr sz="2400"/>
            </a:lvl6pPr>
            <a:lvl7pPr lvl="6" rtl="0">
              <a:spcBef>
                <a:spcPts val="0"/>
              </a:spcBef>
              <a:buSzPct val="100000"/>
              <a:defRPr sz="2400"/>
            </a:lvl7pPr>
            <a:lvl8pPr lvl="7" rtl="0">
              <a:spcBef>
                <a:spcPts val="0"/>
              </a:spcBef>
              <a:buSzPct val="100000"/>
              <a:defRPr sz="2400"/>
            </a:lvl8pPr>
            <a:lvl9pPr lvl="8" rtl="0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buSzPct val="100000"/>
              <a:buChar char="●"/>
              <a:defRPr sz="1200"/>
            </a:lvl1pPr>
            <a:lvl2pPr lvl="1" rtl="0">
              <a:spcBef>
                <a:spcPts val="0"/>
              </a:spcBef>
              <a:buSzPct val="100000"/>
              <a:buChar char="○"/>
              <a:defRPr sz="1200"/>
            </a:lvl2pPr>
            <a:lvl3pPr lvl="2" rtl="0">
              <a:spcBef>
                <a:spcPts val="0"/>
              </a:spcBef>
              <a:buSzPct val="100000"/>
              <a:buChar char="■"/>
              <a:defRPr sz="1200"/>
            </a:lvl3pPr>
            <a:lvl4pPr lvl="3" rtl="0">
              <a:spcBef>
                <a:spcPts val="0"/>
              </a:spcBef>
              <a:buSzPct val="100000"/>
              <a:buChar char="●"/>
              <a:defRPr sz="1200"/>
            </a:lvl4pPr>
            <a:lvl5pPr lvl="4" rtl="0">
              <a:spcBef>
                <a:spcPts val="0"/>
              </a:spcBef>
              <a:buSzPct val="100000"/>
              <a:buChar char="○"/>
              <a:defRPr sz="1200"/>
            </a:lvl5pPr>
            <a:lvl6pPr lvl="5" rtl="0">
              <a:spcBef>
                <a:spcPts val="0"/>
              </a:spcBef>
              <a:buSzPct val="100000"/>
              <a:buChar char="■"/>
              <a:defRPr sz="1200"/>
            </a:lvl6pPr>
            <a:lvl7pPr lvl="6" rtl="0">
              <a:spcBef>
                <a:spcPts val="0"/>
              </a:spcBef>
              <a:buSzPct val="100000"/>
              <a:buChar char="●"/>
              <a:defRPr sz="1200"/>
            </a:lvl7pPr>
            <a:lvl8pPr lvl="7" rtl="0">
              <a:spcBef>
                <a:spcPts val="0"/>
              </a:spcBef>
              <a:buSzPct val="100000"/>
              <a:buChar char="○"/>
              <a:defRPr sz="1200"/>
            </a:lvl8pPr>
            <a:lvl9pPr lvl="8" rtl="0">
              <a:spcBef>
                <a:spcPts val="0"/>
              </a:spcBef>
              <a:buSzPct val="100000"/>
              <a:buChar char="■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rtl="0">
              <a:spcBef>
                <a:spcPts val="0"/>
              </a:spcBef>
              <a:buSzPct val="100000"/>
              <a:defRPr sz="4800"/>
            </a:lvl1pPr>
            <a:lvl2pPr lvl="1" rtl="0">
              <a:spcBef>
                <a:spcPts val="0"/>
              </a:spcBef>
              <a:buSzPct val="100000"/>
              <a:defRPr sz="4800"/>
            </a:lvl2pPr>
            <a:lvl3pPr lvl="2" rtl="0">
              <a:spcBef>
                <a:spcPts val="0"/>
              </a:spcBef>
              <a:buSzPct val="100000"/>
              <a:defRPr sz="4800"/>
            </a:lvl3pPr>
            <a:lvl4pPr lvl="3" rtl="0">
              <a:spcBef>
                <a:spcPts val="0"/>
              </a:spcBef>
              <a:buSzPct val="100000"/>
              <a:defRPr sz="4800"/>
            </a:lvl4pPr>
            <a:lvl5pPr lvl="4" rtl="0">
              <a:spcBef>
                <a:spcPts val="0"/>
              </a:spcBef>
              <a:buSzPct val="100000"/>
              <a:defRPr sz="4800"/>
            </a:lvl5pPr>
            <a:lvl6pPr lvl="5" rtl="0">
              <a:spcBef>
                <a:spcPts val="0"/>
              </a:spcBef>
              <a:buSzPct val="100000"/>
              <a:defRPr sz="4800"/>
            </a:lvl6pPr>
            <a:lvl7pPr lvl="6" rtl="0">
              <a:spcBef>
                <a:spcPts val="0"/>
              </a:spcBef>
              <a:buSzPct val="100000"/>
              <a:defRPr sz="4800"/>
            </a:lvl7pPr>
            <a:lvl8pPr lvl="7" rtl="0">
              <a:spcBef>
                <a:spcPts val="0"/>
              </a:spcBef>
              <a:buSzPct val="100000"/>
              <a:defRPr sz="4800"/>
            </a:lvl8pPr>
            <a:lvl9pPr lvl="8" rtl="0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rtl="0" algn="ctr">
              <a:spcBef>
                <a:spcPts val="0"/>
              </a:spcBef>
              <a:buSzPct val="100000"/>
              <a:defRPr sz="4200"/>
            </a:lvl1pPr>
            <a:lvl2pPr lvl="1" rtl="0" algn="ctr">
              <a:spcBef>
                <a:spcPts val="0"/>
              </a:spcBef>
              <a:buSzPct val="100000"/>
              <a:defRPr sz="4200"/>
            </a:lvl2pPr>
            <a:lvl3pPr lvl="2" rtl="0" algn="ctr">
              <a:spcBef>
                <a:spcPts val="0"/>
              </a:spcBef>
              <a:buSzPct val="100000"/>
              <a:defRPr sz="4200"/>
            </a:lvl3pPr>
            <a:lvl4pPr lvl="3" rtl="0" algn="ctr">
              <a:spcBef>
                <a:spcPts val="0"/>
              </a:spcBef>
              <a:buSzPct val="100000"/>
              <a:defRPr sz="4200"/>
            </a:lvl4pPr>
            <a:lvl5pPr lvl="4" rtl="0" algn="ctr">
              <a:spcBef>
                <a:spcPts val="0"/>
              </a:spcBef>
              <a:buSzPct val="100000"/>
              <a:defRPr sz="4200"/>
            </a:lvl5pPr>
            <a:lvl6pPr lvl="5" rtl="0" algn="ctr">
              <a:spcBef>
                <a:spcPts val="0"/>
              </a:spcBef>
              <a:buSzPct val="100000"/>
              <a:defRPr sz="4200"/>
            </a:lvl6pPr>
            <a:lvl7pPr lvl="6" rtl="0" algn="ctr">
              <a:spcBef>
                <a:spcPts val="0"/>
              </a:spcBef>
              <a:buSzPct val="100000"/>
              <a:defRPr sz="4200"/>
            </a:lvl7pPr>
            <a:lvl8pPr lvl="7" rtl="0" algn="ctr">
              <a:spcBef>
                <a:spcPts val="0"/>
              </a:spcBef>
              <a:buSzPct val="100000"/>
              <a:defRPr sz="4200"/>
            </a:lvl8pPr>
            <a:lvl9pPr lvl="8" rtl="0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rtl="0">
              <a:spcBef>
                <a:spcPts val="0"/>
              </a:spcBef>
              <a:buClr>
                <a:schemeClr val="dk1"/>
              </a:buClr>
              <a:buChar char="●"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buClr>
                <a:schemeClr val="dk1"/>
              </a:buClr>
              <a:buChar char="○"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buClr>
                <a:schemeClr val="dk1"/>
              </a:buClr>
              <a:buChar char="■"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buClr>
                <a:schemeClr val="dk1"/>
              </a:buClr>
              <a:buChar char="●"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buClr>
                <a:schemeClr val="dk1"/>
              </a:buClr>
              <a:buChar char="○"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buClr>
                <a:schemeClr val="dk1"/>
              </a:buClr>
              <a:buChar char="■"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buClr>
                <a:schemeClr val="dk1"/>
              </a:buClr>
              <a:buChar char="●"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buClr>
                <a:schemeClr val="dk1"/>
              </a:buClr>
              <a:buChar char="○"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buClr>
                <a:schemeClr val="dk1"/>
              </a:buClr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●"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SzPct val="100000"/>
              <a:buChar char="●"/>
              <a:defRPr sz="1800">
                <a:solidFill>
                  <a:schemeClr val="lt2"/>
                </a:solidFill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Char char="○"/>
              <a:defRPr>
                <a:solidFill>
                  <a:schemeClr val="lt2"/>
                </a:solidFill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Char char="■"/>
              <a:defRPr>
                <a:solidFill>
                  <a:schemeClr val="lt2"/>
                </a:solidFill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Char char="●"/>
              <a:defRPr>
                <a:solidFill>
                  <a:schemeClr val="lt2"/>
                </a:solidFill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Char char="○"/>
              <a:defRPr>
                <a:solidFill>
                  <a:schemeClr val="lt2"/>
                </a:solidFill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Char char="■"/>
              <a:defRPr>
                <a:solidFill>
                  <a:schemeClr val="lt2"/>
                </a:solidFill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Char char="●"/>
              <a:defRPr>
                <a:solidFill>
                  <a:schemeClr val="lt2"/>
                </a:solidFill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Char char="○"/>
              <a:defRPr>
                <a:solidFill>
                  <a:schemeClr val="lt2"/>
                </a:solidFill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lt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3C78D8"/>
                </a:solidFill>
              </a:rPr>
              <a:t>BiocFileCache</a:t>
            </a:r>
          </a:p>
        </p:txBody>
      </p:sp>
      <p:sp>
        <p:nvSpPr>
          <p:cNvPr id="55" name="Shape 5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Local File Management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/>
          <p:nvPr>
            <p:ph type="title"/>
          </p:nvPr>
        </p:nvSpPr>
        <p:spPr>
          <a:xfrm>
            <a:off x="311700" y="190250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3C78D8"/>
                </a:solidFill>
              </a:rPr>
              <a:t>Example:</a:t>
            </a:r>
            <a:r>
              <a:rPr lang="en" sz="2400"/>
              <a:t> </a:t>
            </a:r>
          </a:p>
        </p:txBody>
      </p:sp>
      <p:sp>
        <p:nvSpPr>
          <p:cNvPr id="123" name="Shape 123"/>
          <p:cNvSpPr txBox="1"/>
          <p:nvPr>
            <p:ph idx="1" type="body"/>
          </p:nvPr>
        </p:nvSpPr>
        <p:spPr>
          <a:xfrm>
            <a:off x="311700" y="918975"/>
            <a:ext cx="8520600" cy="4039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&gt; meta = as.data.frame(list(rid="BFC2", info="pipeLine project X", numSamples=2000))</a:t>
            </a:r>
          </a:p>
          <a:p>
            <a:pPr lvl="0">
              <a:spcBef>
                <a:spcPts val="0"/>
              </a:spcBef>
              <a:buNone/>
            </a:pP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&gt; bfc = BiocFileCahce()</a:t>
            </a:r>
          </a:p>
          <a:p>
            <a:pPr lvl="0">
              <a:spcBef>
                <a:spcPts val="0"/>
              </a:spcBef>
              <a:buNone/>
            </a:pP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&gt; </a:t>
            </a:r>
            <a:r>
              <a:rPr lang="en" sz="1200">
                <a:solidFill>
                  <a:srgbClr val="3C78D8"/>
                </a:solidFill>
                <a:latin typeface="Roboto Mono"/>
                <a:ea typeface="Roboto Mono"/>
                <a:cs typeface="Roboto Mono"/>
                <a:sym typeface="Roboto Mono"/>
              </a:rPr>
              <a:t>bfcmeta(bfc, name="pipeLineXmeta") &lt;- meta</a:t>
            </a:r>
            <a:br>
              <a:rPr lang="en" sz="1200">
                <a:solidFill>
                  <a:srgbClr val="3C78D8"/>
                </a:solidFill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&gt; </a:t>
            </a:r>
            <a:r>
              <a:rPr lang="en" sz="1200">
                <a:solidFill>
                  <a:srgbClr val="3C78D8"/>
                </a:solidFill>
                <a:latin typeface="Roboto Mono"/>
                <a:ea typeface="Roboto Mono"/>
                <a:cs typeface="Roboto Mono"/>
                <a:sym typeface="Roboto Mono"/>
              </a:rPr>
              <a:t>bfcmetalist()</a:t>
            </a:r>
            <a:br>
              <a:rPr lang="en" sz="1200">
                <a:solidFill>
                  <a:srgbClr val="3C78D8"/>
                </a:solidFill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[1] "pipeLineXmeta"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</a:p>
          <a:p>
            <a:pPr lvl="0" rtl="0">
              <a:spcBef>
                <a:spcPts val="0"/>
              </a:spcBef>
              <a:buNone/>
            </a:pP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&gt; library(dplyr)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&gt; bfcinfo() %&gt;% select(rid, rname, info, numSamples)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# A tibble: 2 x 4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    rid         rname               info numSamples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  &lt;chr&gt;         &lt;chr&gt;              &lt;chr&gt;      &lt;dbl&gt;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1  BFC1          Wiki               &lt;NA&gt;         NA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2  BFC2 My RData File pipeLine project X       2000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</a:p>
          <a:p>
            <a:pPr lvl="0" rtl="0">
              <a:spcBef>
                <a:spcPts val="0"/>
              </a:spcBef>
              <a:buNone/>
            </a:pP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br>
              <a:rPr lang="en" sz="1400">
                <a:latin typeface="Roboto Mono"/>
                <a:ea typeface="Roboto Mono"/>
                <a:cs typeface="Roboto Mono"/>
                <a:sym typeface="Roboto Mono"/>
              </a:rPr>
            </a:b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/>
          <p:nvPr>
            <p:ph type="title"/>
          </p:nvPr>
        </p:nvSpPr>
        <p:spPr>
          <a:xfrm>
            <a:off x="311700" y="1619525"/>
            <a:ext cx="8520600" cy="14832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3C78D8"/>
                </a:solidFill>
              </a:rPr>
              <a:t>Lori Shepherd</a:t>
            </a:r>
          </a:p>
          <a:p>
            <a:pPr lvl="0">
              <a:spcBef>
                <a:spcPts val="0"/>
              </a:spcBef>
              <a:buNone/>
            </a:pPr>
            <a:r>
              <a:rPr lang="en" sz="1800">
                <a:solidFill>
                  <a:schemeClr val="accent2"/>
                </a:solidFill>
              </a:rPr>
              <a:t>lori.shepherd@roswellpark.org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/>
          <p:nvPr>
            <p:ph type="title"/>
          </p:nvPr>
        </p:nvSpPr>
        <p:spPr>
          <a:xfrm>
            <a:off x="311700" y="2947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3C78D8"/>
                </a:solidFill>
              </a:rPr>
              <a:t>Motivation:</a:t>
            </a:r>
            <a:r>
              <a:rPr lang="en"/>
              <a:t> </a:t>
            </a:r>
          </a:p>
        </p:txBody>
      </p:sp>
      <p:sp>
        <p:nvSpPr>
          <p:cNvPr id="61" name="Shape 61"/>
          <p:cNvSpPr txBox="1"/>
          <p:nvPr/>
        </p:nvSpPr>
        <p:spPr>
          <a:xfrm>
            <a:off x="1951650" y="1337450"/>
            <a:ext cx="5240700" cy="13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800">
                <a:solidFill>
                  <a:schemeClr val="accent2"/>
                </a:solidFill>
              </a:rPr>
              <a:t>It can be time consuming to download remote resource from the web.  Let’s design a way to check a local resource to see if it needs to be updated or not. </a:t>
            </a:r>
          </a:p>
        </p:txBody>
      </p:sp>
      <p:sp>
        <p:nvSpPr>
          <p:cNvPr id="62" name="Shape 62"/>
          <p:cNvSpPr txBox="1"/>
          <p:nvPr/>
        </p:nvSpPr>
        <p:spPr>
          <a:xfrm>
            <a:off x="7187825" y="1355675"/>
            <a:ext cx="5240700" cy="61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400">
                <a:solidFill>
                  <a:srgbClr val="3C78D8"/>
                </a:solidFill>
              </a:rPr>
              <a:t>Utilizes functions from httr to capture Last-modified time  </a:t>
            </a:r>
          </a:p>
        </p:txBody>
      </p:sp>
      <p:sp>
        <p:nvSpPr>
          <p:cNvPr id="68" name="Shape 68"/>
          <p:cNvSpPr txBox="1"/>
          <p:nvPr/>
        </p:nvSpPr>
        <p:spPr>
          <a:xfrm>
            <a:off x="1951650" y="1017725"/>
            <a:ext cx="5240700" cy="61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accent2"/>
              </a:buClr>
              <a:buSzPct val="100000"/>
              <a:buAutoNum type="arabicPeriod"/>
            </a:pPr>
            <a:r>
              <a:rPr lang="en" sz="1800">
                <a:solidFill>
                  <a:schemeClr val="accent2"/>
                </a:solidFill>
              </a:rPr>
              <a:t>HEAD()</a:t>
            </a:r>
          </a:p>
          <a:p>
            <a:pPr indent="-342900" lvl="0" marL="457200">
              <a:spcBef>
                <a:spcPts val="0"/>
              </a:spcBef>
              <a:buClr>
                <a:schemeClr val="accent2"/>
              </a:buClr>
              <a:buSzPct val="100000"/>
              <a:buAutoNum type="arabicPeriod"/>
            </a:pPr>
            <a:r>
              <a:rPr lang="en" sz="1800">
                <a:solidFill>
                  <a:schemeClr val="accent2"/>
                </a:solidFill>
              </a:rPr>
              <a:t>cache_info()</a:t>
            </a:r>
          </a:p>
        </p:txBody>
      </p:sp>
      <p:sp>
        <p:nvSpPr>
          <p:cNvPr id="69" name="Shape 69"/>
          <p:cNvSpPr txBox="1"/>
          <p:nvPr/>
        </p:nvSpPr>
        <p:spPr>
          <a:xfrm>
            <a:off x="150000" y="2046475"/>
            <a:ext cx="8443500" cy="99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00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&gt; library(httr)</a:t>
            </a:r>
          </a:p>
          <a:p>
            <a:pPr lvl="0">
              <a:spcBef>
                <a:spcPts val="0"/>
              </a:spcBef>
              <a:buNone/>
            </a:pPr>
            <a:r>
              <a:rPr lang="en" sz="100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&gt; cache_info(HEAD("https://en.wikipedia.org/wiki/Bioconductor"))$modified</a:t>
            </a:r>
            <a:br>
              <a:rPr lang="en" sz="100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00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[1] "2017-07-09 07:21:17 GMT"</a:t>
            </a:r>
            <a:br>
              <a:rPr lang="en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</a:b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/>
          <p:nvPr>
            <p:ph type="title"/>
          </p:nvPr>
        </p:nvSpPr>
        <p:spPr>
          <a:xfrm>
            <a:off x="311700" y="2947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3C78D8"/>
                </a:solidFill>
              </a:rPr>
              <a:t>Motivation:</a:t>
            </a:r>
            <a:r>
              <a:rPr lang="en"/>
              <a:t> </a:t>
            </a:r>
          </a:p>
        </p:txBody>
      </p:sp>
      <p:sp>
        <p:nvSpPr>
          <p:cNvPr id="75" name="Shape 75"/>
          <p:cNvSpPr txBox="1"/>
          <p:nvPr/>
        </p:nvSpPr>
        <p:spPr>
          <a:xfrm>
            <a:off x="1951650" y="1337450"/>
            <a:ext cx="5240700" cy="13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>
                <a:solidFill>
                  <a:schemeClr val="accent2"/>
                </a:solidFill>
              </a:rPr>
              <a:t>It can be time consuming to download remote resource from the web.  Let’s design a way to check a local resource to see if it needs to be updated or not. </a:t>
            </a:r>
          </a:p>
        </p:txBody>
      </p:sp>
      <p:sp>
        <p:nvSpPr>
          <p:cNvPr id="76" name="Shape 76"/>
          <p:cNvSpPr txBox="1"/>
          <p:nvPr/>
        </p:nvSpPr>
        <p:spPr>
          <a:xfrm>
            <a:off x="7187825" y="1355675"/>
            <a:ext cx="5240700" cy="61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7" name="Shape 77"/>
          <p:cNvSpPr txBox="1"/>
          <p:nvPr/>
        </p:nvSpPr>
        <p:spPr>
          <a:xfrm>
            <a:off x="1951650" y="2947900"/>
            <a:ext cx="5240700" cy="106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>
                <a:solidFill>
                  <a:schemeClr val="accent2"/>
                </a:solidFill>
              </a:rPr>
              <a:t>Let’s also have a way to better organize local files </a:t>
            </a: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/>
          <p:nvPr>
            <p:ph type="title"/>
          </p:nvPr>
        </p:nvSpPr>
        <p:spPr>
          <a:xfrm>
            <a:off x="311700" y="144775"/>
            <a:ext cx="50109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3C78D8"/>
                </a:solidFill>
              </a:rPr>
              <a:t>BiocFileCache( )   </a:t>
            </a:r>
          </a:p>
        </p:txBody>
      </p:sp>
      <p:sp>
        <p:nvSpPr>
          <p:cNvPr id="83" name="Shape 83"/>
          <p:cNvSpPr txBox="1"/>
          <p:nvPr/>
        </p:nvSpPr>
        <p:spPr>
          <a:xfrm>
            <a:off x="964450" y="717475"/>
            <a:ext cx="6014100" cy="126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42900" lvl="0" marL="457200" rtl="0">
              <a:spcBef>
                <a:spcPts val="0"/>
              </a:spcBef>
              <a:buClr>
                <a:schemeClr val="accent2"/>
              </a:buClr>
              <a:buSzPct val="100000"/>
              <a:buChar char="●"/>
            </a:pPr>
            <a:r>
              <a:rPr lang="en" sz="1800">
                <a:solidFill>
                  <a:schemeClr val="accent2"/>
                </a:solidFill>
              </a:rPr>
              <a:t>creates a cache object</a:t>
            </a:r>
          </a:p>
          <a:p>
            <a:pPr indent="-342900" lvl="0" marL="457200" rtl="0">
              <a:spcBef>
                <a:spcPts val="0"/>
              </a:spcBef>
              <a:buClr>
                <a:schemeClr val="accent2"/>
              </a:buClr>
              <a:buSzPct val="100000"/>
              <a:buChar char="●"/>
            </a:pPr>
            <a:r>
              <a:rPr lang="en" sz="1800">
                <a:solidFill>
                  <a:schemeClr val="accent2"/>
                </a:solidFill>
              </a:rPr>
              <a:t>sqlite database backend</a:t>
            </a:r>
          </a:p>
          <a:p>
            <a:pPr indent="-342900" lvl="0" marL="457200" rtl="0">
              <a:spcBef>
                <a:spcPts val="0"/>
              </a:spcBef>
              <a:buClr>
                <a:schemeClr val="accent2"/>
              </a:buClr>
              <a:buSzPct val="100000"/>
              <a:buChar char="●"/>
            </a:pPr>
            <a:r>
              <a:rPr lang="en" sz="1800">
                <a:solidFill>
                  <a:schemeClr val="accent2"/>
                </a:solidFill>
              </a:rPr>
              <a:t>add ‘resources’ (files) to the cache object to track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4" name="Shape 84"/>
          <p:cNvSpPr txBox="1"/>
          <p:nvPr/>
        </p:nvSpPr>
        <p:spPr>
          <a:xfrm>
            <a:off x="348100" y="1892500"/>
            <a:ext cx="1683300" cy="144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3C78D8"/>
                </a:solidFill>
              </a:rPr>
              <a:t>Cache Info:</a:t>
            </a:r>
          </a:p>
          <a:p>
            <a:pPr indent="-228600" lvl="0" marL="457200" rtl="0">
              <a:spcBef>
                <a:spcPts val="0"/>
              </a:spcBef>
              <a:buClr>
                <a:schemeClr val="accent2"/>
              </a:buClr>
              <a:buChar char="●"/>
            </a:pPr>
            <a:r>
              <a:rPr lang="en">
                <a:solidFill>
                  <a:schemeClr val="accent2"/>
                </a:solidFill>
              </a:rPr>
              <a:t>bfccache ( )</a:t>
            </a:r>
          </a:p>
          <a:p>
            <a:pPr indent="-228600" lvl="0" marL="457200" rtl="0">
              <a:spcBef>
                <a:spcPts val="0"/>
              </a:spcBef>
              <a:buClr>
                <a:schemeClr val="accent2"/>
              </a:buClr>
              <a:buChar char="●"/>
            </a:pPr>
            <a:r>
              <a:rPr lang="en">
                <a:solidFill>
                  <a:schemeClr val="accent2"/>
                </a:solidFill>
              </a:rPr>
              <a:t>length ( )</a:t>
            </a:r>
          </a:p>
          <a:p>
            <a:pPr indent="-228600" lvl="0" marL="457200" rtl="0">
              <a:spcBef>
                <a:spcPts val="0"/>
              </a:spcBef>
              <a:buClr>
                <a:schemeClr val="accent2"/>
              </a:buClr>
              <a:buChar char="●"/>
            </a:pPr>
            <a:r>
              <a:rPr lang="en">
                <a:solidFill>
                  <a:schemeClr val="accent2"/>
                </a:solidFill>
              </a:rPr>
              <a:t>show ( )</a:t>
            </a:r>
          </a:p>
          <a:p>
            <a:pPr indent="-228600" lvl="0" marL="457200" rtl="0">
              <a:spcBef>
                <a:spcPts val="0"/>
              </a:spcBef>
              <a:buClr>
                <a:schemeClr val="accent2"/>
              </a:buClr>
              <a:buChar char="●"/>
            </a:pPr>
            <a:r>
              <a:rPr lang="en">
                <a:solidFill>
                  <a:schemeClr val="accent2"/>
                </a:solidFill>
              </a:rPr>
              <a:t>bfcinfo ( )</a:t>
            </a:r>
          </a:p>
        </p:txBody>
      </p:sp>
      <p:sp>
        <p:nvSpPr>
          <p:cNvPr id="85" name="Shape 85"/>
          <p:cNvSpPr txBox="1"/>
          <p:nvPr/>
        </p:nvSpPr>
        <p:spPr>
          <a:xfrm>
            <a:off x="2339675" y="1892500"/>
            <a:ext cx="2438400" cy="9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3C78D8"/>
                </a:solidFill>
              </a:rPr>
              <a:t>Adding Resources</a:t>
            </a:r>
            <a:r>
              <a:rPr lang="en">
                <a:solidFill>
                  <a:srgbClr val="3C78D8"/>
                </a:solidFill>
              </a:rPr>
              <a:t>:</a:t>
            </a:r>
          </a:p>
          <a:p>
            <a:pPr indent="-228600" lvl="0" marL="457200" rtl="0">
              <a:spcBef>
                <a:spcPts val="0"/>
              </a:spcBef>
              <a:buClr>
                <a:schemeClr val="accent2"/>
              </a:buClr>
              <a:buChar char="●"/>
            </a:pPr>
            <a:r>
              <a:rPr lang="en">
                <a:solidFill>
                  <a:schemeClr val="accent2"/>
                </a:solidFill>
              </a:rPr>
              <a:t>bfcadd( )</a:t>
            </a:r>
          </a:p>
          <a:p>
            <a:pPr indent="-228600" lvl="0" marL="457200" rtl="0">
              <a:spcBef>
                <a:spcPts val="0"/>
              </a:spcBef>
              <a:buClr>
                <a:schemeClr val="accent2"/>
              </a:buClr>
              <a:buChar char="●"/>
            </a:pPr>
            <a:r>
              <a:rPr lang="en">
                <a:solidFill>
                  <a:schemeClr val="accent2"/>
                </a:solidFill>
              </a:rPr>
              <a:t>b</a:t>
            </a:r>
            <a:r>
              <a:rPr lang="en">
                <a:solidFill>
                  <a:schemeClr val="accent2"/>
                </a:solidFill>
              </a:rPr>
              <a:t>fcnew ( )</a:t>
            </a:r>
          </a:p>
        </p:txBody>
      </p:sp>
      <p:sp>
        <p:nvSpPr>
          <p:cNvPr id="86" name="Shape 86"/>
          <p:cNvSpPr txBox="1"/>
          <p:nvPr/>
        </p:nvSpPr>
        <p:spPr>
          <a:xfrm>
            <a:off x="4347975" y="1892500"/>
            <a:ext cx="2185800" cy="15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3C78D8"/>
                </a:solidFill>
              </a:rPr>
              <a:t>Investigating</a:t>
            </a:r>
            <a:r>
              <a:rPr lang="en">
                <a:solidFill>
                  <a:srgbClr val="3C78D8"/>
                </a:solidFill>
              </a:rPr>
              <a:t> Resources:</a:t>
            </a:r>
          </a:p>
          <a:p>
            <a:pPr indent="-228600" lvl="0" marL="457200" rtl="0">
              <a:spcBef>
                <a:spcPts val="0"/>
              </a:spcBef>
              <a:buClr>
                <a:schemeClr val="accent2"/>
              </a:buClr>
              <a:buChar char="●"/>
            </a:pPr>
            <a:r>
              <a:rPr lang="en">
                <a:solidFill>
                  <a:schemeClr val="accent2"/>
                </a:solidFill>
              </a:rPr>
              <a:t>bfcquerycols ( )</a:t>
            </a:r>
          </a:p>
          <a:p>
            <a:pPr indent="-228600" lvl="0" marL="457200" rtl="0">
              <a:spcBef>
                <a:spcPts val="0"/>
              </a:spcBef>
              <a:buClr>
                <a:schemeClr val="accent2"/>
              </a:buClr>
              <a:buChar char="●"/>
            </a:pPr>
            <a:r>
              <a:rPr lang="en">
                <a:solidFill>
                  <a:schemeClr val="accent2"/>
                </a:solidFill>
              </a:rPr>
              <a:t>b</a:t>
            </a:r>
            <a:r>
              <a:rPr lang="en">
                <a:solidFill>
                  <a:schemeClr val="accent2"/>
                </a:solidFill>
              </a:rPr>
              <a:t>fcquery ( )</a:t>
            </a:r>
          </a:p>
          <a:p>
            <a:pPr indent="-228600" lvl="0" marL="457200" rtl="0">
              <a:spcBef>
                <a:spcPts val="0"/>
              </a:spcBef>
              <a:buClr>
                <a:schemeClr val="accent2"/>
              </a:buClr>
              <a:buChar char="●"/>
            </a:pPr>
            <a:r>
              <a:rPr lang="en">
                <a:solidFill>
                  <a:schemeClr val="accent2"/>
                </a:solidFill>
              </a:rPr>
              <a:t>bfccount ( )</a:t>
            </a:r>
          </a:p>
          <a:p>
            <a:pPr indent="-228600" lvl="0" marL="457200" rtl="0">
              <a:spcBef>
                <a:spcPts val="0"/>
              </a:spcBef>
              <a:buClr>
                <a:schemeClr val="accent2"/>
              </a:buClr>
              <a:buChar char="●"/>
            </a:pPr>
            <a:r>
              <a:rPr lang="en">
                <a:solidFill>
                  <a:schemeClr val="accent2"/>
                </a:solidFill>
              </a:rPr>
              <a:t>bfcrid ( )</a:t>
            </a:r>
          </a:p>
          <a:p>
            <a:pPr indent="-228600" lvl="0" marL="457200" rtl="0">
              <a:spcBef>
                <a:spcPts val="0"/>
              </a:spcBef>
              <a:buClr>
                <a:schemeClr val="accent2"/>
              </a:buClr>
              <a:buChar char="●"/>
            </a:pPr>
            <a:r>
              <a:rPr lang="en">
                <a:solidFill>
                  <a:schemeClr val="accent2"/>
                </a:solidFill>
              </a:rPr>
              <a:t>bfcpath ( )</a:t>
            </a:r>
          </a:p>
          <a:p>
            <a:pPr indent="-228600" lvl="0" marL="457200" rtl="0">
              <a:spcBef>
                <a:spcPts val="0"/>
              </a:spcBef>
              <a:buClr>
                <a:schemeClr val="accent2"/>
              </a:buClr>
              <a:buChar char="●"/>
            </a:pPr>
            <a:r>
              <a:rPr lang="en">
                <a:solidFill>
                  <a:schemeClr val="accent2"/>
                </a:solidFill>
              </a:rPr>
              <a:t>bfcrpath ( )</a:t>
            </a:r>
          </a:p>
          <a:p>
            <a:pPr indent="-228600" lvl="0" marL="457200" rtl="0">
              <a:spcBef>
                <a:spcPts val="0"/>
              </a:spcBef>
              <a:buClr>
                <a:schemeClr val="accent2"/>
              </a:buClr>
              <a:buChar char="●"/>
            </a:pPr>
            <a:r>
              <a:rPr lang="en">
                <a:solidFill>
                  <a:schemeClr val="accent2"/>
                </a:solidFill>
              </a:rPr>
              <a:t>[</a:t>
            </a:r>
          </a:p>
        </p:txBody>
      </p:sp>
      <p:sp>
        <p:nvSpPr>
          <p:cNvPr id="87" name="Shape 87"/>
          <p:cNvSpPr txBox="1"/>
          <p:nvPr/>
        </p:nvSpPr>
        <p:spPr>
          <a:xfrm>
            <a:off x="6623725" y="1919800"/>
            <a:ext cx="2185800" cy="91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3C78D8"/>
                </a:solidFill>
              </a:rPr>
              <a:t>Web</a:t>
            </a:r>
            <a:r>
              <a:rPr lang="en">
                <a:solidFill>
                  <a:srgbClr val="3C78D8"/>
                </a:solidFill>
              </a:rPr>
              <a:t> Resources:</a:t>
            </a:r>
          </a:p>
          <a:p>
            <a:pPr indent="-228600" lvl="0" marL="457200" rtl="0">
              <a:spcBef>
                <a:spcPts val="0"/>
              </a:spcBef>
              <a:buClr>
                <a:schemeClr val="accent2"/>
              </a:buClr>
              <a:buChar char="●"/>
            </a:pPr>
            <a:r>
              <a:rPr lang="en">
                <a:solidFill>
                  <a:schemeClr val="accent2"/>
                </a:solidFill>
              </a:rPr>
              <a:t>b</a:t>
            </a:r>
            <a:r>
              <a:rPr lang="en">
                <a:solidFill>
                  <a:schemeClr val="accent2"/>
                </a:solidFill>
              </a:rPr>
              <a:t>fcneedsupdate ( )</a:t>
            </a:r>
          </a:p>
          <a:p>
            <a:pPr indent="-228600" lvl="0" marL="457200" rtl="0">
              <a:spcBef>
                <a:spcPts val="0"/>
              </a:spcBef>
              <a:buClr>
                <a:schemeClr val="accent2"/>
              </a:buClr>
              <a:buChar char="●"/>
            </a:pPr>
            <a:r>
              <a:rPr lang="en">
                <a:solidFill>
                  <a:schemeClr val="accent2"/>
                </a:solidFill>
              </a:rPr>
              <a:t>bfcdownload ( )</a:t>
            </a:r>
          </a:p>
        </p:txBody>
      </p:sp>
      <p:sp>
        <p:nvSpPr>
          <p:cNvPr id="88" name="Shape 88"/>
          <p:cNvSpPr txBox="1"/>
          <p:nvPr/>
        </p:nvSpPr>
        <p:spPr>
          <a:xfrm>
            <a:off x="348100" y="3839700"/>
            <a:ext cx="2185800" cy="91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3C78D8"/>
                </a:solidFill>
              </a:rPr>
              <a:t>Updating</a:t>
            </a:r>
            <a:r>
              <a:rPr lang="en">
                <a:solidFill>
                  <a:srgbClr val="3C78D8"/>
                </a:solidFill>
              </a:rPr>
              <a:t> Resources:</a:t>
            </a:r>
          </a:p>
          <a:p>
            <a:pPr indent="-228600" lvl="0" marL="457200" rtl="0">
              <a:spcBef>
                <a:spcPts val="0"/>
              </a:spcBef>
              <a:buClr>
                <a:schemeClr val="accent2"/>
              </a:buClr>
              <a:buChar char="●"/>
            </a:pPr>
            <a:r>
              <a:rPr lang="en">
                <a:solidFill>
                  <a:schemeClr val="accent2"/>
                </a:solidFill>
              </a:rPr>
              <a:t>b</a:t>
            </a:r>
            <a:r>
              <a:rPr lang="en">
                <a:solidFill>
                  <a:schemeClr val="accent2"/>
                </a:solidFill>
              </a:rPr>
              <a:t>fcupdate ( )</a:t>
            </a:r>
          </a:p>
          <a:p>
            <a:pPr indent="-228600" lvl="0" marL="457200" rtl="0">
              <a:spcBef>
                <a:spcPts val="0"/>
              </a:spcBef>
              <a:buClr>
                <a:schemeClr val="accent2"/>
              </a:buClr>
              <a:buChar char="●"/>
            </a:pPr>
            <a:r>
              <a:rPr lang="en">
                <a:solidFill>
                  <a:schemeClr val="accent2"/>
                </a:solidFill>
              </a:rPr>
              <a:t>[[</a:t>
            </a:r>
          </a:p>
        </p:txBody>
      </p:sp>
      <p:sp>
        <p:nvSpPr>
          <p:cNvPr id="89" name="Shape 89"/>
          <p:cNvSpPr txBox="1"/>
          <p:nvPr/>
        </p:nvSpPr>
        <p:spPr>
          <a:xfrm>
            <a:off x="4469800" y="3839700"/>
            <a:ext cx="2438400" cy="110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3C78D8"/>
                </a:solidFill>
              </a:rPr>
              <a:t>Removing</a:t>
            </a:r>
            <a:r>
              <a:rPr lang="en">
                <a:solidFill>
                  <a:srgbClr val="3C78D8"/>
                </a:solidFill>
              </a:rPr>
              <a:t> Resources:</a:t>
            </a:r>
          </a:p>
          <a:p>
            <a:pPr indent="-228600" lvl="0" marL="457200" rtl="0">
              <a:spcBef>
                <a:spcPts val="0"/>
              </a:spcBef>
              <a:buClr>
                <a:schemeClr val="accent2"/>
              </a:buClr>
              <a:buChar char="●"/>
            </a:pPr>
            <a:r>
              <a:rPr lang="en">
                <a:solidFill>
                  <a:schemeClr val="accent2"/>
                </a:solidFill>
              </a:rPr>
              <a:t>bfcremove ( )</a:t>
            </a:r>
          </a:p>
          <a:p>
            <a:pPr indent="-228600" lvl="0" marL="457200" rtl="0">
              <a:spcBef>
                <a:spcPts val="0"/>
              </a:spcBef>
              <a:buClr>
                <a:schemeClr val="accent2"/>
              </a:buClr>
              <a:buChar char="●"/>
            </a:pPr>
            <a:r>
              <a:rPr lang="en">
                <a:solidFill>
                  <a:schemeClr val="accent2"/>
                </a:solidFill>
              </a:rPr>
              <a:t>bfcsync ( )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6623725" y="3839700"/>
            <a:ext cx="2438400" cy="110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3C78D8"/>
                </a:solidFill>
              </a:rPr>
              <a:t>Clean/</a:t>
            </a:r>
            <a:r>
              <a:rPr lang="en">
                <a:solidFill>
                  <a:srgbClr val="3C78D8"/>
                </a:solidFill>
              </a:rPr>
              <a:t>Remove Cache:</a:t>
            </a:r>
          </a:p>
          <a:p>
            <a:pPr indent="-228600" lvl="0" marL="457200" rtl="0">
              <a:spcBef>
                <a:spcPts val="0"/>
              </a:spcBef>
              <a:buClr>
                <a:schemeClr val="accent2"/>
              </a:buClr>
              <a:buChar char="●"/>
            </a:pPr>
            <a:r>
              <a:rPr lang="en">
                <a:solidFill>
                  <a:schemeClr val="accent2"/>
                </a:solidFill>
              </a:rPr>
              <a:t>cleanbfc ( )</a:t>
            </a:r>
          </a:p>
          <a:p>
            <a:pPr indent="-228600" lvl="0" marL="457200" rtl="0">
              <a:spcBef>
                <a:spcPts val="0"/>
              </a:spcBef>
              <a:buClr>
                <a:schemeClr val="accent2"/>
              </a:buClr>
              <a:buChar char="●"/>
            </a:pPr>
            <a:r>
              <a:rPr lang="en">
                <a:solidFill>
                  <a:schemeClr val="accent2"/>
                </a:solidFill>
              </a:rPr>
              <a:t>removebfc ( )</a:t>
            </a:r>
          </a:p>
        </p:txBody>
      </p:sp>
      <p:sp>
        <p:nvSpPr>
          <p:cNvPr id="91" name="Shape 91"/>
          <p:cNvSpPr txBox="1"/>
          <p:nvPr/>
        </p:nvSpPr>
        <p:spPr>
          <a:xfrm>
            <a:off x="2339675" y="3839700"/>
            <a:ext cx="2185800" cy="126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3C78D8"/>
                </a:solidFill>
              </a:rPr>
              <a:t>MetaData</a:t>
            </a:r>
            <a:r>
              <a:rPr lang="en">
                <a:solidFill>
                  <a:srgbClr val="3C78D8"/>
                </a:solidFill>
              </a:rPr>
              <a:t>:</a:t>
            </a:r>
          </a:p>
          <a:p>
            <a:pPr indent="-228600" lvl="0" marL="457200" rtl="0">
              <a:spcBef>
                <a:spcPts val="0"/>
              </a:spcBef>
              <a:buClr>
                <a:schemeClr val="accent2"/>
              </a:buClr>
              <a:buChar char="●"/>
            </a:pPr>
            <a:r>
              <a:rPr lang="en">
                <a:solidFill>
                  <a:schemeClr val="accent2"/>
                </a:solidFill>
              </a:rPr>
              <a:t>bfcmetalist ( )</a:t>
            </a:r>
          </a:p>
          <a:p>
            <a:pPr indent="-228600" lvl="0" marL="457200" rtl="0">
              <a:spcBef>
                <a:spcPts val="0"/>
              </a:spcBef>
              <a:buClr>
                <a:schemeClr val="accent2"/>
              </a:buClr>
              <a:buChar char="●"/>
            </a:pPr>
            <a:r>
              <a:rPr lang="en">
                <a:solidFill>
                  <a:schemeClr val="accent2"/>
                </a:solidFill>
              </a:rPr>
              <a:t>bfcmeta ( )</a:t>
            </a:r>
          </a:p>
          <a:p>
            <a:pPr indent="-228600" lvl="0" marL="457200" rtl="0">
              <a:spcBef>
                <a:spcPts val="0"/>
              </a:spcBef>
              <a:buClr>
                <a:schemeClr val="accent2"/>
              </a:buClr>
              <a:buChar char="●"/>
            </a:pPr>
            <a:r>
              <a:rPr lang="en">
                <a:solidFill>
                  <a:schemeClr val="accent2"/>
                </a:solidFill>
              </a:rPr>
              <a:t>bfcmeta ( )  &lt;-</a:t>
            </a:r>
          </a:p>
          <a:p>
            <a:pPr indent="-228600" lvl="0" marL="457200" rtl="0">
              <a:spcBef>
                <a:spcPts val="0"/>
              </a:spcBef>
              <a:buClr>
                <a:schemeClr val="accent2"/>
              </a:buClr>
              <a:buChar char="●"/>
            </a:pPr>
            <a:r>
              <a:rPr lang="en">
                <a:solidFill>
                  <a:schemeClr val="accent2"/>
                </a:solidFill>
              </a:rPr>
              <a:t>bfcmetaremove ( )</a:t>
            </a: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type="title"/>
          </p:nvPr>
        </p:nvSpPr>
        <p:spPr>
          <a:xfrm>
            <a:off x="311700" y="190250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400">
                <a:solidFill>
                  <a:srgbClr val="3C78D8"/>
                </a:solidFill>
              </a:rPr>
              <a:t>Example:</a:t>
            </a:r>
            <a:r>
              <a:rPr lang="en" sz="2400"/>
              <a:t> </a:t>
            </a:r>
          </a:p>
        </p:txBody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311700" y="918975"/>
            <a:ext cx="8520600" cy="3730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&gt; </a:t>
            </a:r>
            <a:r>
              <a:rPr lang="en" sz="1200">
                <a:solidFill>
                  <a:srgbClr val="3C78D8"/>
                </a:solidFill>
                <a:latin typeface="Roboto Mono"/>
                <a:ea typeface="Roboto Mono"/>
                <a:cs typeface="Roboto Mono"/>
                <a:sym typeface="Roboto Mono"/>
              </a:rPr>
              <a:t>BiocFileCache()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class: BiocFileCache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bfccache: /home/lori/.cache/BiocFileCache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bfccount: 0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For more information see: bfcinfo() or bfcquery()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</a:p>
          <a:p>
            <a:pPr lvl="0">
              <a:spcBef>
                <a:spcPts val="0"/>
              </a:spcBef>
              <a:buNone/>
            </a:pP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&gt; </a:t>
            </a:r>
            <a:r>
              <a:rPr lang="en" sz="1200">
                <a:solidFill>
                  <a:srgbClr val="3C78D8"/>
                </a:solidFill>
                <a:latin typeface="Roboto Mono"/>
                <a:ea typeface="Roboto Mono"/>
                <a:cs typeface="Roboto Mono"/>
                <a:sym typeface="Roboto Mono"/>
              </a:rPr>
              <a:t>bfcinfo()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# A tibble: 0 x 8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# ... with 8 variables: rid &lt;chr&gt;, rname &lt;chr&gt;, create_time &lt;dbl&gt;,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#   access_time &lt;dbl&gt;, rpath &lt;chr&gt;, rtype &lt;chr&gt;, fpath &lt;chr&gt;,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#   last_modified_time &lt;dbl&gt;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>
            <p:ph type="title"/>
          </p:nvPr>
        </p:nvSpPr>
        <p:spPr>
          <a:xfrm>
            <a:off x="311700" y="190250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3C78D8"/>
                </a:solidFill>
              </a:rPr>
              <a:t>Example:</a:t>
            </a:r>
            <a:r>
              <a:rPr lang="en" sz="2400"/>
              <a:t> </a:t>
            </a:r>
          </a:p>
        </p:txBody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311700" y="918975"/>
            <a:ext cx="8520600" cy="4224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&gt; </a:t>
            </a:r>
            <a:r>
              <a:rPr lang="en" sz="1200">
                <a:solidFill>
                  <a:srgbClr val="3C78D8"/>
                </a:solidFill>
                <a:latin typeface="Roboto Mono"/>
                <a:ea typeface="Roboto Mono"/>
                <a:cs typeface="Roboto Mono"/>
                <a:sym typeface="Roboto Mono"/>
              </a:rPr>
              <a:t>bfcadd(rname="wiki", fpath="https://en.wikipedia.org/wiki/Bioconductor")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  |======================================================================| 100%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                                                      BFC1 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"/home/lori/.cache/BiocFileCache/282e8be47f6_Bioconductor" </a:t>
            </a:r>
          </a:p>
          <a:p>
            <a:pPr lvl="0">
              <a:spcBef>
                <a:spcPts val="0"/>
              </a:spcBef>
              <a:buNone/>
            </a:pP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&gt; </a:t>
            </a:r>
            <a:r>
              <a:rPr lang="en" sz="1200">
                <a:solidFill>
                  <a:srgbClr val="3C78D8"/>
                </a:solidFill>
                <a:latin typeface="Roboto Mono"/>
                <a:ea typeface="Roboto Mono"/>
                <a:cs typeface="Roboto Mono"/>
                <a:sym typeface="Roboto Mono"/>
              </a:rPr>
              <a:t>bfcinfo()</a:t>
            </a:r>
            <a:br>
              <a:rPr lang="en" sz="1200">
                <a:solidFill>
                  <a:srgbClr val="3C78D8"/>
                </a:solidFill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# A tibble: 1 x 8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    rid rname         create_time         access_time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  &lt;chr&gt; &lt;chr&gt;               &lt;chr&gt;               &lt;chr&gt;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1  BFC1  Wiki 2017-07-11 16:42:45 2017-07-11 16:42:45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# ... with 4 more variables: rpath &lt;chr&gt;, rtype &lt;chr&gt;, fpath &lt;chr&gt;,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#   last_modified_time &lt;chr&gt;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</a:p>
          <a:p>
            <a:pPr lvl="0" rtl="0">
              <a:spcBef>
                <a:spcPts val="0"/>
              </a:spcBef>
              <a:buNone/>
            </a:pP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&gt; </a:t>
            </a:r>
            <a:r>
              <a:rPr lang="en" sz="1200">
                <a:solidFill>
                  <a:srgbClr val="3C78D8"/>
                </a:solidFill>
                <a:latin typeface="Roboto Mono"/>
                <a:ea typeface="Roboto Mono"/>
                <a:cs typeface="Roboto Mono"/>
                <a:sym typeface="Roboto Mono"/>
              </a:rPr>
              <a:t>bfcinfo()</a:t>
            </a: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 %&gt;% select(last_modified_time, rpath)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# A tibble: 1 x 2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   last_modified_time                                                     rpath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                &lt;chr&gt;                                                     &lt;chr&gt;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1 2017-07-13 11:19:00 /home/lori/.cache/BiocFileCache/7949690378db_Bioconductor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</a:p>
        </p:txBody>
      </p:sp>
      <p:sp>
        <p:nvSpPr>
          <p:cNvPr id="104" name="Shape 104"/>
          <p:cNvSpPr txBox="1"/>
          <p:nvPr/>
        </p:nvSpPr>
        <p:spPr>
          <a:xfrm>
            <a:off x="2365600" y="2966125"/>
            <a:ext cx="5240700" cy="61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>
            <p:ph type="title"/>
          </p:nvPr>
        </p:nvSpPr>
        <p:spPr>
          <a:xfrm>
            <a:off x="311700" y="190250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3C78D8"/>
                </a:solidFill>
              </a:rPr>
              <a:t>Example:</a:t>
            </a:r>
            <a:r>
              <a:rPr lang="en" sz="2400"/>
              <a:t> </a:t>
            </a:r>
          </a:p>
        </p:txBody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311700" y="918975"/>
            <a:ext cx="8520600" cy="4039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&gt; pathToSave = </a:t>
            </a:r>
            <a:r>
              <a:rPr lang="en" sz="1200">
                <a:solidFill>
                  <a:srgbClr val="3C78D8"/>
                </a:solidFill>
                <a:latin typeface="Roboto Mono"/>
                <a:ea typeface="Roboto Mono"/>
                <a:cs typeface="Roboto Mono"/>
                <a:sym typeface="Roboto Mono"/>
              </a:rPr>
              <a:t>bfcnew(rname="My RDS File", ext="rds")</a:t>
            </a:r>
          </a:p>
          <a:p>
            <a:pPr lvl="0">
              <a:spcBef>
                <a:spcPts val="0"/>
              </a:spcBef>
              <a:buNone/>
            </a:pP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&gt; pathToSave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                                                             BFC2 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  "/home/lori/.cache/BiocFileCache/2feb30a96058_2feb30a96058.rds" 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</a:p>
          <a:p>
            <a:pPr lvl="0">
              <a:spcBef>
                <a:spcPts val="0"/>
              </a:spcBef>
              <a:buNone/>
            </a:pP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&gt; </a:t>
            </a:r>
            <a:r>
              <a:rPr lang="en" sz="1200">
                <a:solidFill>
                  <a:srgbClr val="3C78D8"/>
                </a:solidFill>
                <a:latin typeface="Roboto Mono"/>
                <a:ea typeface="Roboto Mono"/>
                <a:cs typeface="Roboto Mono"/>
                <a:sym typeface="Roboto Mono"/>
              </a:rPr>
              <a:t>bfcinfo()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# A tibble: 2 x 8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    rid         rname         create_time         access_time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  &lt;chr&gt;         &lt;chr&gt;               &lt;chr&gt;               &lt;chr&gt;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1  BFC1          Wiki 2017-07-11 16:42:45 2017-07-11 16:42:45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2  BFC2   My RDS File 2017-07-11 16:43:14 2017-07-11 16:43:14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# ... with 4 more variables: rpath &lt;chr&gt;, rtype &lt;chr&gt;, fpath &lt;chr&gt;,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#   last_modified_time &lt;chr&gt;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&gt; saveRDS(myObj, file=pathToSave)</a:t>
            </a:r>
            <a:br>
              <a:rPr lang="en" sz="1400">
                <a:latin typeface="Roboto Mono"/>
                <a:ea typeface="Roboto Mono"/>
                <a:cs typeface="Roboto Mono"/>
                <a:sym typeface="Roboto Mono"/>
              </a:rPr>
            </a:br>
          </a:p>
        </p:txBody>
      </p:sp>
      <p:sp>
        <p:nvSpPr>
          <p:cNvPr id="111" name="Shape 111"/>
          <p:cNvSpPr txBox="1"/>
          <p:nvPr/>
        </p:nvSpPr>
        <p:spPr>
          <a:xfrm>
            <a:off x="2365600" y="2966125"/>
            <a:ext cx="5240700" cy="61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/>
          <p:nvPr>
            <p:ph type="title"/>
          </p:nvPr>
        </p:nvSpPr>
        <p:spPr>
          <a:xfrm>
            <a:off x="311700" y="80050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3C78D8"/>
                </a:solidFill>
              </a:rPr>
              <a:t>Example:</a:t>
            </a:r>
            <a:r>
              <a:rPr lang="en" sz="2400"/>
              <a:t> </a:t>
            </a:r>
          </a:p>
        </p:txBody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x="311700" y="556900"/>
            <a:ext cx="8520600" cy="4490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&gt; </a:t>
            </a:r>
            <a:r>
              <a:rPr lang="en" sz="1200">
                <a:solidFill>
                  <a:srgbClr val="3C78D8"/>
                </a:solidFill>
                <a:latin typeface="Roboto Mono"/>
                <a:ea typeface="Roboto Mono"/>
                <a:cs typeface="Roboto Mono"/>
                <a:sym typeface="Roboto Mono"/>
              </a:rPr>
              <a:t>bfcneedsupdate()</a:t>
            </a:r>
            <a:br>
              <a:rPr lang="en" sz="1200">
                <a:solidFill>
                  <a:srgbClr val="3C78D8"/>
                </a:solidFill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 BFC1 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FALSE </a:t>
            </a:r>
          </a:p>
          <a:p>
            <a:pPr lvl="0">
              <a:spcBef>
                <a:spcPts val="0"/>
              </a:spcBef>
              <a:buNone/>
            </a:pP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&gt; </a:t>
            </a:r>
            <a:r>
              <a:rPr lang="en" sz="1200">
                <a:solidFill>
                  <a:srgbClr val="3C78D8"/>
                </a:solidFill>
                <a:latin typeface="Roboto Mono"/>
                <a:ea typeface="Roboto Mono"/>
                <a:cs typeface="Roboto Mono"/>
                <a:sym typeface="Roboto Mono"/>
              </a:rPr>
              <a:t>bfcquery(query="RDS")</a:t>
            </a:r>
            <a:br>
              <a:rPr lang="en" sz="1200">
                <a:solidFill>
                  <a:srgbClr val="3C78D8"/>
                </a:solidFill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# A tibble: 1 x 8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    rid         rname         create_time         access_time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  &lt;chr&gt;         &lt;chr&gt;               &lt;chr&gt;               &lt;chr&gt;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1  BFC2   My RDS File 2017-07-11 16:43:14 2017-07-11 16:43:14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# ... with 4 more variables: rpath &lt;chr&gt;, rtype &lt;chr&gt;, fpath &lt;chr&gt;,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#   last_modified_time &lt;chr&gt;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</a:p>
          <a:p>
            <a:pPr lvl="0">
              <a:spcBef>
                <a:spcPts val="0"/>
              </a:spcBef>
              <a:buNone/>
            </a:pP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&gt; </a:t>
            </a:r>
            <a:r>
              <a:rPr lang="en" sz="1200">
                <a:solidFill>
                  <a:srgbClr val="3C78D8"/>
                </a:solidFill>
                <a:latin typeface="Roboto Mono"/>
                <a:ea typeface="Roboto Mono"/>
                <a:cs typeface="Roboto Mono"/>
                <a:sym typeface="Roboto Mono"/>
              </a:rPr>
              <a:t>bfcrid(bfcquery(query="RDS"))</a:t>
            </a:r>
            <a:br>
              <a:rPr lang="en" sz="1200">
                <a:solidFill>
                  <a:srgbClr val="3C78D8"/>
                </a:solidFill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[1] "BFC2"</a:t>
            </a:r>
          </a:p>
          <a:p>
            <a:pPr lvl="0">
              <a:spcBef>
                <a:spcPts val="0"/>
              </a:spcBef>
              <a:buNone/>
            </a:pP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&gt; </a:t>
            </a:r>
            <a:r>
              <a:rPr lang="en" sz="1200">
                <a:solidFill>
                  <a:srgbClr val="3C78D8"/>
                </a:solidFill>
                <a:latin typeface="Roboto Mono"/>
                <a:ea typeface="Roboto Mono"/>
                <a:cs typeface="Roboto Mono"/>
                <a:sym typeface="Roboto Mono"/>
              </a:rPr>
              <a:t>bfcrpath(rids="BFC2")  </a:t>
            </a:r>
          </a:p>
          <a:p>
            <a:pPr lvl="0">
              <a:spcBef>
                <a:spcPts val="0"/>
              </a:spcBef>
              <a:buNone/>
            </a:pP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                                                             BFC2 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  "/home/lori/.cache/BiocFileCache/2feb30a96058_2feb30a96058.rds" </a:t>
            </a:r>
            <a:br>
              <a:rPr lang="en" sz="1000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&gt; readRDS(</a:t>
            </a:r>
            <a:r>
              <a:rPr lang="en" sz="1200">
                <a:solidFill>
                  <a:srgbClr val="3C78D8"/>
                </a:solidFill>
                <a:latin typeface="Roboto Mono"/>
                <a:ea typeface="Roboto Mono"/>
                <a:cs typeface="Roboto Mono"/>
                <a:sym typeface="Roboto Mono"/>
              </a:rPr>
              <a:t>bfcrpath(rids="BFC2")</a:t>
            </a:r>
            <a:r>
              <a:rPr lang="en" sz="1200">
                <a:latin typeface="Roboto Mono"/>
                <a:ea typeface="Roboto Mono"/>
                <a:cs typeface="Roboto Mono"/>
                <a:sym typeface="Roboto Mono"/>
              </a:rPr>
              <a:t>)</a:t>
            </a:r>
            <a:br>
              <a:rPr lang="en" sz="1200">
                <a:latin typeface="Roboto Mono"/>
                <a:ea typeface="Roboto Mono"/>
                <a:cs typeface="Roboto Mono"/>
                <a:sym typeface="Roboto Mono"/>
              </a:rPr>
            </a:br>
            <a:br>
              <a:rPr lang="en" sz="1000">
                <a:latin typeface="Roboto Mono"/>
                <a:ea typeface="Roboto Mono"/>
                <a:cs typeface="Roboto Mono"/>
                <a:sym typeface="Roboto Mono"/>
              </a:rPr>
            </a:br>
          </a:p>
          <a:p>
            <a:pPr lvl="0" rtl="0">
              <a:spcBef>
                <a:spcPts val="0"/>
              </a:spcBef>
              <a:buNone/>
            </a:pPr>
            <a:br>
              <a:rPr lang="en" sz="1000">
                <a:latin typeface="Roboto Mono"/>
                <a:ea typeface="Roboto Mono"/>
                <a:cs typeface="Roboto Mono"/>
                <a:sym typeface="Roboto Mono"/>
              </a:rPr>
            </a:br>
            <a:br>
              <a:rPr lang="en" sz="1000">
                <a:latin typeface="Roboto Mono"/>
                <a:ea typeface="Roboto Mono"/>
                <a:cs typeface="Roboto Mono"/>
                <a:sym typeface="Roboto Mono"/>
              </a:rPr>
            </a:b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dark-2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