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6" r:id="rId3"/>
    <p:sldId id="267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9F625-F8CF-4B00-A0FC-275D7D6986E2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D2CC2-B0E1-49B1-92DB-01E1E1579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46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D2CC2-B0E1-49B1-92DB-01E1E1579B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03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D2CC2-B0E1-49B1-92DB-01E1E1579B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64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D2CC2-B0E1-49B1-92DB-01E1E1579B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31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D2CC2-B0E1-49B1-92DB-01E1E1579B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8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D2CC2-B0E1-49B1-92DB-01E1E1579BD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5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Don’t talk about sparsity, talk about simple comparison.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Overcomes sparse methylation data by aggregating across the genome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D2CC2-B0E1-49B1-92DB-01E1E1579BD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58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6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6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95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45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9584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20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11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9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3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3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1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9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9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0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2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62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0247A-9ED9-4819-AE2F-91B004E14C64}" type="datetimeFigureOut">
              <a:rPr lang="en-US" smtClean="0"/>
              <a:t>7/25/2017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5941A8-5BE1-4418-95E4-F975226DA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1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tm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57E65-B8EF-44C8-8DC8-474D4192A7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MIRA: an R Package for Inferring Regulatory Information from DNA Methylation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CDC13F-164E-4407-9383-4FC50E3636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Presented by: John Lawson</a:t>
            </a:r>
          </a:p>
          <a:p>
            <a:pPr algn="ctr"/>
            <a:r>
              <a:rPr lang="en-US" dirty="0"/>
              <a:t>Developed by: John Lawson, Nathan Sheffield</a:t>
            </a:r>
          </a:p>
        </p:txBody>
      </p:sp>
    </p:spTree>
    <p:extLst>
      <p:ext uri="{BB962C8B-B14F-4D97-AF65-F5344CB8AC3E}">
        <p14:creationId xmlns:p14="http://schemas.microsoft.com/office/powerpoint/2010/main" val="1839492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195E-817F-477C-95D3-8CA2E576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DNA Methylation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3C88E-D611-4803-9A91-EFA93370F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DNA methylation</a:t>
            </a:r>
          </a:p>
          <a:p>
            <a:pPr lvl="1"/>
            <a:r>
              <a:rPr lang="en-US" sz="1800" dirty="0"/>
              <a:t>An epigenetic mark that affects gene regulation</a:t>
            </a:r>
          </a:p>
          <a:p>
            <a:pPr lvl="1"/>
            <a:r>
              <a:rPr lang="en-US" sz="1800" dirty="0"/>
              <a:t>Addition of a methyl (CH3) group to a cytosine</a:t>
            </a:r>
          </a:p>
          <a:p>
            <a:r>
              <a:rPr lang="en-US" sz="2000" dirty="0"/>
              <a:t>Methylation can interfere with transcription factor binding </a:t>
            </a:r>
          </a:p>
          <a:p>
            <a:r>
              <a:rPr lang="en-US" sz="2000" dirty="0"/>
              <a:t>Lower DNA methylation of enhancers and promoters is associated with more protein binding and activity</a:t>
            </a:r>
          </a:p>
          <a:p>
            <a:r>
              <a:rPr lang="en-US" sz="2000" dirty="0"/>
              <a:t>DNA methylation data contains regulatory information</a:t>
            </a:r>
          </a:p>
        </p:txBody>
      </p:sp>
    </p:spTree>
    <p:extLst>
      <p:ext uri="{BB962C8B-B14F-4D97-AF65-F5344CB8AC3E}">
        <p14:creationId xmlns:p14="http://schemas.microsoft.com/office/powerpoint/2010/main" val="317677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35476-51D7-471D-A459-B4024D6FF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MIRA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3C707-F669-43AC-87CA-66D8F5D49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Use genome-wide methylation data to infer regulatory information</a:t>
            </a:r>
          </a:p>
          <a:p>
            <a:r>
              <a:rPr lang="en-US" sz="2000" dirty="0"/>
              <a:t>Aggregates methylation data in regions of interest across the genome to make a “meta-profile” from which you can infer system-level activity of these regions</a:t>
            </a:r>
          </a:p>
          <a:p>
            <a:r>
              <a:rPr lang="en-US" sz="2000" dirty="0"/>
              <a:t>Overcomes sparse methylation data through aggregation of genome-wide data</a:t>
            </a:r>
          </a:p>
          <a:p>
            <a:r>
              <a:rPr lang="en-US" sz="2000" dirty="0"/>
              <a:t>Takes advantage of publicly available region sets</a:t>
            </a:r>
          </a:p>
        </p:txBody>
      </p:sp>
    </p:spTree>
    <p:extLst>
      <p:ext uri="{BB962C8B-B14F-4D97-AF65-F5344CB8AC3E}">
        <p14:creationId xmlns:p14="http://schemas.microsoft.com/office/powerpoint/2010/main" val="638651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150BA-D70A-4D94-89A0-6EF386D2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MIRA Workflow: Inputs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D62C8-54B7-44DC-832D-81E0BCD7B3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Input 1: Genome wide single nucleotide resolution DNA methylation data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Input 2: A set of genomic regions that share a biological annotation</a:t>
            </a:r>
          </a:p>
          <a:p>
            <a:endParaRPr lang="en-US" dirty="0"/>
          </a:p>
        </p:txBody>
      </p:sp>
      <p:pic>
        <p:nvPicPr>
          <p:cNvPr id="6" name="Content Placeholder 5" descr="Screen Clipping">
            <a:extLst>
              <a:ext uri="{FF2B5EF4-FFF2-40B4-BE49-F238E27FC236}">
                <a16:creationId xmlns:a16="http://schemas.microsoft.com/office/drawing/2014/main" id="{FD6222D9-4601-4D14-B8F0-C0AE4A4BD70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397" y="1603577"/>
            <a:ext cx="4842690" cy="2372626"/>
          </a:xfr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5D14D41-E7E3-4793-A65A-67D39836D0D0}"/>
              </a:ext>
            </a:extLst>
          </p:cNvPr>
          <p:cNvGrpSpPr/>
          <p:nvPr/>
        </p:nvGrpSpPr>
        <p:grpSpPr>
          <a:xfrm>
            <a:off x="5050397" y="4586585"/>
            <a:ext cx="2202651" cy="1482912"/>
            <a:chOff x="4861369" y="4558449"/>
            <a:chExt cx="2202651" cy="1482912"/>
          </a:xfrm>
        </p:grpSpPr>
        <p:pic>
          <p:nvPicPr>
            <p:cNvPr id="15" name="Picture 14" descr="Screen Clipping">
              <a:extLst>
                <a:ext uri="{FF2B5EF4-FFF2-40B4-BE49-F238E27FC236}">
                  <a16:creationId xmlns:a16="http://schemas.microsoft.com/office/drawing/2014/main" id="{981F8DB3-D18C-4EEA-8E6B-2BF8E97B9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1369" y="4558449"/>
              <a:ext cx="2202651" cy="148291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7BB3D77-CADA-4A25-A87D-E8DFD84EBEC8}"/>
                </a:ext>
              </a:extLst>
            </p:cNvPr>
            <p:cNvCxnSpPr>
              <a:cxnSpLocks/>
            </p:cNvCxnSpPr>
            <p:nvPr/>
          </p:nvCxnSpPr>
          <p:spPr>
            <a:xfrm>
              <a:off x="4917047" y="4792662"/>
              <a:ext cx="209970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10252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AC66D-9C61-4E41-87DE-DD681AEF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MIRA Workflow: Binning and Aggregation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39B7B-CD22-475E-8586-ED145588459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Average methylation within each region by bin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dirty="0"/>
              <a:t>Collapse regions into         meta-profile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Content Placeholder 9" descr="Screen Clipping">
            <a:extLst>
              <a:ext uri="{FF2B5EF4-FFF2-40B4-BE49-F238E27FC236}">
                <a16:creationId xmlns:a16="http://schemas.microsoft.com/office/drawing/2014/main" id="{E75365A9-2E25-4102-9A34-7D87CC51688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492" y="1497877"/>
            <a:ext cx="2695203" cy="2166316"/>
          </a:xfrm>
        </p:spPr>
      </p:pic>
      <p:pic>
        <p:nvPicPr>
          <p:cNvPr id="14" name="Picture 13" descr="Screen Clipping">
            <a:extLst>
              <a:ext uri="{FF2B5EF4-FFF2-40B4-BE49-F238E27FC236}">
                <a16:creationId xmlns:a16="http://schemas.microsoft.com/office/drawing/2014/main" id="{48BB1A1F-21E6-41DF-B6C6-0CA55F3EC1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689" y="1495060"/>
            <a:ext cx="2703747" cy="2169133"/>
          </a:xfrm>
          <a:prstGeom prst="rect">
            <a:avLst/>
          </a:prstGeom>
        </p:spPr>
      </p:pic>
      <p:pic>
        <p:nvPicPr>
          <p:cNvPr id="15" name="Picture 14" descr="Screen Clipping">
            <a:extLst>
              <a:ext uri="{FF2B5EF4-FFF2-40B4-BE49-F238E27FC236}">
                <a16:creationId xmlns:a16="http://schemas.microsoft.com/office/drawing/2014/main" id="{4583DEF8-4577-43B2-BEDB-E4C508830E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825" y="4349404"/>
            <a:ext cx="2779870" cy="2230204"/>
          </a:xfrm>
          <a:prstGeom prst="rect">
            <a:avLst/>
          </a:prstGeom>
        </p:spPr>
      </p:pic>
      <p:pic>
        <p:nvPicPr>
          <p:cNvPr id="19" name="Picture 18" descr="Screen Clipping">
            <a:extLst>
              <a:ext uri="{FF2B5EF4-FFF2-40B4-BE49-F238E27FC236}">
                <a16:creationId xmlns:a16="http://schemas.microsoft.com/office/drawing/2014/main" id="{880327F8-F1D3-46A6-BD9B-A965326B0A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482" y="4571997"/>
            <a:ext cx="2770064" cy="1885251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BA2BA9AB-4353-4402-BFB3-AD952649387F}"/>
              </a:ext>
            </a:extLst>
          </p:cNvPr>
          <p:cNvSpPr/>
          <p:nvPr/>
        </p:nvSpPr>
        <p:spPr>
          <a:xfrm>
            <a:off x="7674233" y="2394095"/>
            <a:ext cx="580645" cy="3710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E0F89ED2-BFD4-41F8-8F4C-22088ABD03B8}"/>
              </a:ext>
            </a:extLst>
          </p:cNvPr>
          <p:cNvSpPr/>
          <p:nvPr/>
        </p:nvSpPr>
        <p:spPr>
          <a:xfrm>
            <a:off x="7674232" y="5278975"/>
            <a:ext cx="580645" cy="3710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3B6F8987-234E-4560-BCB5-0DDF63B1A186}"/>
              </a:ext>
            </a:extLst>
          </p:cNvPr>
          <p:cNvCxnSpPr>
            <a:cxnSpLocks/>
          </p:cNvCxnSpPr>
          <p:nvPr/>
        </p:nvCxnSpPr>
        <p:spPr>
          <a:xfrm rot="5400000">
            <a:off x="7757669" y="1931897"/>
            <a:ext cx="685211" cy="4149803"/>
          </a:xfrm>
          <a:prstGeom prst="curvedConnector3">
            <a:avLst>
              <a:gd name="adj1" fmla="val 89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32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03465-1122-41FA-AC23-2F24ED864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MIRA Workflow: Scoring and Comparing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D0252-74E7-4EC5-8762-BFB8121755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Score profile based on the deepness of dip</a:t>
            </a:r>
          </a:p>
          <a:p>
            <a:r>
              <a:rPr lang="en-US" dirty="0"/>
              <a:t>Assumption that deeper “dip” equals more activity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Compare scores between samples, within and between groups</a:t>
            </a:r>
          </a:p>
        </p:txBody>
      </p:sp>
      <p:pic>
        <p:nvPicPr>
          <p:cNvPr id="6" name="Content Placeholder 5" descr="Screen Clipping">
            <a:extLst>
              <a:ext uri="{FF2B5EF4-FFF2-40B4-BE49-F238E27FC236}">
                <a16:creationId xmlns:a16="http://schemas.microsoft.com/office/drawing/2014/main" id="{DABBFFD5-43B4-481B-995A-1C5D95F907A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963" y="1232452"/>
            <a:ext cx="3526376" cy="2567542"/>
          </a:xfrm>
        </p:spPr>
      </p:pic>
      <p:pic>
        <p:nvPicPr>
          <p:cNvPr id="8" name="Picture 7" descr="Screen Clipping">
            <a:extLst>
              <a:ext uri="{FF2B5EF4-FFF2-40B4-BE49-F238E27FC236}">
                <a16:creationId xmlns:a16="http://schemas.microsoft.com/office/drawing/2014/main" id="{E1BE17A7-A24F-464F-BD22-08777E4FFF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963" y="3803240"/>
            <a:ext cx="2881581" cy="2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0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37F00F2-2A18-4BE5-86EF-E391CEDF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5A262A-464D-4651-AFBD-ECEC37E5E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MIRA package provides a novel way to infer systems-level regulatory information from DNA methylation data</a:t>
            </a:r>
          </a:p>
        </p:txBody>
      </p:sp>
    </p:spTree>
    <p:extLst>
      <p:ext uri="{BB962C8B-B14F-4D97-AF65-F5344CB8AC3E}">
        <p14:creationId xmlns:p14="http://schemas.microsoft.com/office/powerpoint/2010/main" val="1548605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E995E-340D-4810-9082-DEF7021AF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39ED2-7C4A-4930-8551-06D07F158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Nathan Sheffield: advisor and creator of package</a:t>
            </a:r>
          </a:p>
          <a:p>
            <a:r>
              <a:rPr lang="en-US" sz="2000" dirty="0"/>
              <a:t>UVA Biomedical Engineering Graduate Program</a:t>
            </a:r>
          </a:p>
        </p:txBody>
      </p:sp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194F146C-DCE1-4295-B89C-8C85DF2533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831" y="3471958"/>
            <a:ext cx="4186021" cy="2569404"/>
          </a:xfrm>
          <a:prstGeom prst="rect">
            <a:avLst/>
          </a:prstGeom>
        </p:spPr>
      </p:pic>
      <p:pic>
        <p:nvPicPr>
          <p:cNvPr id="1026" name="Picture 2" descr="http://databio.org/photos/ns_300.jpg">
            <a:extLst>
              <a:ext uri="{FF2B5EF4-FFF2-40B4-BE49-F238E27FC236}">
                <a16:creationId xmlns:a16="http://schemas.microsoft.com/office/drawing/2014/main" id="{62EF5B3C-07C1-4EC0-96D6-7AA0974E3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348" y="2160589"/>
            <a:ext cx="2021058" cy="303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4291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1549</TotalTime>
  <Words>261</Words>
  <Application>Microsoft Office PowerPoint</Application>
  <PresentationFormat>Widescreen</PresentationFormat>
  <Paragraphs>48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MIRA: an R Package for Inferring Regulatory Information from DNA Methylation Data</vt:lpstr>
      <vt:lpstr>DNA Methylation</vt:lpstr>
      <vt:lpstr>Purpose of MIRA</vt:lpstr>
      <vt:lpstr>MIRA Workflow: Inputs</vt:lpstr>
      <vt:lpstr>MIRA Workflow: Binning and Aggregation</vt:lpstr>
      <vt:lpstr>MIRA Workflow: Scoring and Comparing</vt:lpstr>
      <vt:lpstr>Conclusion</vt:lpstr>
      <vt:lpstr>Acknowledgments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MIRA: an R Package for Inferring Regulatory Information from DNA Methylation Data</dc:title>
  <dc:creator>John L</dc:creator>
  <cp:lastModifiedBy>John L</cp:lastModifiedBy>
  <cp:revision>39</cp:revision>
  <dcterms:created xsi:type="dcterms:W3CDTF">2017-07-19T21:11:02Z</dcterms:created>
  <dcterms:modified xsi:type="dcterms:W3CDTF">2017-07-26T03:35:28Z</dcterms:modified>
</cp:coreProperties>
</file>